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 SESSION. Leave 5 extra minutes at the report-back to celebrate the full Done column and talk about keeping the WAG alive.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Share your own first-rejection story if you have one — it disarms the room instantly. ~8 min.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anyone has a real decision letter they're willing to share (anonymised), workshopping it live is the best version of this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series note: the WAG doesn't have to end — hand the format to the group. The board, timer, and structure are all reusable without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Thèsez-vous rhythm today: 50-min pomodoros with 10-min pauses. Breaks are for talking, pomodoros are not. Coffee/hot water/snacks at the back.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quiet minutes to write and post objectives, then a quick round: each person reads one aloud. Start the visible timer exactly on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A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4008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17373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spc="200" kern="0" dirty="0">
                <a:solidFill>
                  <a:srgbClr val="F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ISB WAGademy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40080" y="2286000"/>
            <a:ext cx="10972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Surviving peer review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640080" y="41148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5E7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submission to acceptance — the process is survivable, even Reviewer 2.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0080" y="5943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6 of 6 · Thu 10 Sep · 1:00 – 4:30 pm · 78-411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talk (15 min)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972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E860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“What scares you most about submitting?”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194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1268" y="2372868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2194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black box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737360" y="2697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submit into silence for months. Knowing the pipeline — editor triage, reviewer hunt, decision — makes the wait interpretable.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263640" y="1920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</p:sp>
      <p:sp>
        <p:nvSpPr>
          <p:cNvPr id="10" name="Shape 7"/>
          <p:cNvSpPr/>
          <p:nvPr/>
        </p:nvSpPr>
        <p:spPr>
          <a:xfrm>
            <a:off x="6537960" y="2194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268" y="237286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52360" y="2194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Reviewer 2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7452360" y="2697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field has one: dismissive, demanding, possibly reviewing a different paper. Their comments feel personal. They aren't.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548640" y="4206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960" y="4480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68" y="465886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37360" y="4480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Decision-letter shock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1737360" y="4983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'Major revisions' reads like rejection the first time. It's actually the modal outcome for papers that eventually get published.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263640" y="420624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2E4C8"/>
          </a:solidFill>
          <a:ln/>
        </p:spPr>
      </p:sp>
      <p:sp>
        <p:nvSpPr>
          <p:cNvPr id="20" name="Shape 15"/>
          <p:cNvSpPr/>
          <p:nvPr/>
        </p:nvSpPr>
        <p:spPr>
          <a:xfrm>
            <a:off x="6537960" y="448056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6268" y="4658868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52360" y="4480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sunk-cost spiral</a:t>
            </a:r>
            <a:endParaRPr lang="en-US" sz="1700" dirty="0"/>
          </a:p>
        </p:txBody>
      </p:sp>
      <p:sp>
        <p:nvSpPr>
          <p:cNvPr id="23" name="Text 17"/>
          <p:cNvSpPr/>
          <p:nvPr/>
        </p:nvSpPr>
        <p:spPr>
          <a:xfrm>
            <a:off x="7452360" y="4983480"/>
            <a:ext cx="4023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Months of revisions for one paper while the thesis waits. Knowing when to comply, push back, or withdraw is a strategic skill.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pipeline, demystified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" y="1504188"/>
            <a:ext cx="329184" cy="3291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63040" y="1325880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the journal before polishing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463040" y="1709928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Scope, audience, typical article type, review speed, cost. Write the cover letter early — it forces the 'why this journal' answer.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48640" y="2532888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" y="2711196"/>
            <a:ext cx="329184" cy="3291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63040" y="25328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reviewers actually check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1463040" y="2916936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the claim match the evidence? Are methods sound and reported? Is the contribution clear? Novelty of prose matters far less than you fear.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548640" y="3739896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" y="3918204"/>
            <a:ext cx="329184" cy="3291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63040" y="3739896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response letter is a document genre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1463040" y="4123944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Point-by-point table: comment → response → what changed (with line numbers). Thank, address, or rebut with evidence — never ignore.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548640" y="4946904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48" y="5125212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463040" y="4946904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Pushing back is allowed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1463040" y="5330952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Disagree with a reviewer? Say so, politely, with citations. Editors adjudicate; a well-argued rebuttal often wins.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548640" y="62636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Decision letters, translated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5394960" cy="4480560"/>
          </a:xfrm>
          <a:prstGeom prst="roundRect">
            <a:avLst>
              <a:gd name="adj" fmla="val 2449"/>
            </a:avLst>
          </a:prstGeom>
          <a:solidFill>
            <a:srgbClr val="F7DCD2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6459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0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letter says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914400" y="2240280"/>
            <a:ext cx="47548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“Reject”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“Major revisions”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“Minor revisions”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“Reviewer 2 wants six new experiments”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63640" y="1325880"/>
            <a:ext cx="5394960" cy="4480560"/>
          </a:xfrm>
          <a:prstGeom prst="roundRect">
            <a:avLst>
              <a:gd name="adj" fmla="val 2449"/>
            </a:avLst>
          </a:prstGeom>
          <a:solidFill>
            <a:srgbClr val="DDEBE2"/>
          </a:solidFill>
          <a:ln/>
        </p:spPr>
      </p:sp>
      <p:sp>
        <p:nvSpPr>
          <p:cNvPr id="7" name="Text 5"/>
          <p:cNvSpPr/>
          <p:nvPr/>
        </p:nvSpPr>
        <p:spPr>
          <a:xfrm>
            <a:off x="6629400" y="16459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E8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means for you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629400" y="2240280"/>
            <a:ext cx="47548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Wrong venue or wrong week — feedback is free consulting; resubmit elsewhere within the month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paper is alive. Comply where fair, rebut where not, resubmit — most survive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Champagne-adjacent. Do exactly what's asked, quickly, change nothing else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the reasonable subset, argue the rest is beyond scope — editors know the type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0350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Rejection is redirection with free consulting attached. Now — three last pomodoros. Make them count.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today runs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32588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1:00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194560" y="1325880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 + post your 3 objectives on the board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1947672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94767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1:30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194560" y="1947672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1 — 50 min deep work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2569464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56946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2:20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194560" y="2569464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— coffee, snacks, check-in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191256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3191256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2:30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194560" y="3191256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2 — 50 min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3813048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81304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3:20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2194560" y="3813048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4434840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443484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3:30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2194560" y="4434840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3 — 50 min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548640" y="5056632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</p:sp>
      <p:sp>
        <p:nvSpPr>
          <p:cNvPr id="22" name="Text 20"/>
          <p:cNvSpPr/>
          <p:nvPr/>
        </p:nvSpPr>
        <p:spPr>
          <a:xfrm>
            <a:off x="548640" y="505663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4:20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2194560" y="5056632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back: wins, blockers, next intention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48640" y="5678424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E8604C"/>
          </a:solidFill>
          <a:ln/>
        </p:spPr>
      </p:sp>
      <p:sp>
        <p:nvSpPr>
          <p:cNvPr id="25" name="Text 23"/>
          <p:cNvSpPr/>
          <p:nvPr/>
        </p:nvSpPr>
        <p:spPr>
          <a:xfrm>
            <a:off x="548640" y="567842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4:30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2194560" y="5678424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0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 — see you next week!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3A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731520" y="210312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21031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691640" y="217627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3 objectives — one per pomodoro, VERB + DELIVERABLE + SIZE.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31520" y="306324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30632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691640" y="313639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them on the Miro board (link in the calendar invite).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31520" y="402336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4023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691640" y="409651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one out loud to the person next to you.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691640" y="5074920"/>
            <a:ext cx="9784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sessions between WAGs: </a:t>
            </a:r>
            <a:pPr indent="0" marL="0">
              <a:buNone/>
            </a:pPr>
            <a:r>
              <a:rPr lang="en-US" sz="1600" b="1" dirty="0">
                <a:solidFill>
                  <a:srgbClr val="F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https://pomofocus.io</a:t>
            </a:r>
            <a:pPr indent="0" marL="0">
              <a:buNone/>
            </a:pPr>
            <a:r>
              <a:rPr lang="en-US" sz="16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pick your length, go.</a:t>
            </a:r>
            <a:endParaRPr lang="en-US" sz="160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5623560"/>
            <a:ext cx="502920" cy="50292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463040" y="56692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5E7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Timer starts at 1:30 sharp.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2026-08-06T02:14:54Z</dcterms:created>
  <dcterms:modified xsi:type="dcterms:W3CDTF">2026-08-06T02:14:54Z</dcterms:modified>
</cp:coreProperties>
</file>