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èle Masson-Trottier" userId="S::uqmmasso@uq.edu.au::bc3d7ddc-f412-41df-99b8-b627034430b3" providerId="AD" clId="Web-{10825A90-34EE-E3B1-14C9-B85459E4A487}"/>
    <pc:docChg chg="mod">
      <pc:chgData name="Michèle Masson-Trottier" userId="S::uqmmasso@uq.edu.au::bc3d7ddc-f412-41df-99b8-b627034430b3" providerId="AD" clId="Web-{10825A90-34EE-E3B1-14C9-B85459E4A487}" dt="2026-08-13T02:54:49.924" v="0" actId="33475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EEC36-B08D-46BE-9AF7-FAD7D1A63D64}" type="datetimeFigureOut">
              <a:t>12/08/2026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E5C1D-E18A-40C1-9D6B-461CF335B30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951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back. Celebrate week 1 wins from the Miro board before starting. Discussion is 15 min + 10 min goal setting, timer at 1:30.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question cold, collect stories for ~8 min, then show the cards — everyone will recognise themselves. Normalise: these are near-universal in HDR cohorts, not character flaws.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Pick 1-2 to model live. 'Park downhill' pairs perfectly with the pomodoro report-back: your last 2 minutes of pomodoro 3 = write tomorrow's first sentence. Thèsez-vous pomodoro-poster tip worth sharing: keep a small notepad beside you for 'parasite thoughts' — unrelated tasks and ideas get written down, not acted on, until the break.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Fast slide, ~3 min. Invite one person to share which myth they most believe. The 'writing is thinking' point is the deepest one — land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 Thèsez-vous rhythm today: 50-min pomodoros with 10-min pauses. Breaks are for talking, pomodoros are not. Coffee/hot water/snacks at the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quiet minutes to write and post objectives, then a quick round: each person reads one aloud. Start the visible timer exactly on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4008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17373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kern="0" spc="200" dirty="0">
                <a:solidFill>
                  <a:srgbClr val="F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ISB WAGademy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40080" y="2286000"/>
            <a:ext cx="10972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Writing momentum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640080" y="41148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F5E7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Beating procrastination &amp; perfectionism — the draft doesn't have to be good, it has to exist.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0080" y="5943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2 of 6 · Thu 13 Aug · 1:00 – 4:30 pm · 78-411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talk (15 min)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E860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“What does your procrastination actually look like?”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194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68" y="2372868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2194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Perfectionism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737360" y="2697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“It's not ready to be written yet.” The bar for a first draft is set at final-draft height — so nothing clears it.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263640" y="1920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</p:sp>
      <p:sp>
        <p:nvSpPr>
          <p:cNvPr id="10" name="Shape 7"/>
          <p:cNvSpPr/>
          <p:nvPr/>
        </p:nvSpPr>
        <p:spPr>
          <a:xfrm>
            <a:off x="6537960" y="2194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6268" y="237286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52360" y="2194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Blank-page dread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7452360" y="2697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is the expensive part. A blank document has no handholds — the brain flinches and opens email instead.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548640" y="4206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960" y="4480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268" y="465886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37360" y="4480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“I'll read one more paper”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1737360" y="4983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feels like progress and risks nothing. It's the most respectable form of avoidance in academia.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263640" y="4206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</p:sp>
      <p:sp>
        <p:nvSpPr>
          <p:cNvPr id="20" name="Shape 15"/>
          <p:cNvSpPr/>
          <p:nvPr/>
        </p:nvSpPr>
        <p:spPr>
          <a:xfrm>
            <a:off x="6537960" y="4480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6268" y="4658868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52360" y="4480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Fear of judgment</a:t>
            </a:r>
            <a:endParaRPr lang="en-US" sz="1700" dirty="0"/>
          </a:p>
        </p:txBody>
      </p:sp>
      <p:sp>
        <p:nvSpPr>
          <p:cNvPr id="23" name="Text 17"/>
          <p:cNvSpPr/>
          <p:nvPr/>
        </p:nvSpPr>
        <p:spPr>
          <a:xfrm>
            <a:off x="7452360" y="4983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draft feels like it IS you. Sharing it — even with a supervisor — feels like being graded as a person.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Tactics that restart the engine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" y="1504188"/>
            <a:ext cx="329184" cy="3291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63040" y="1325880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an ugly first draft on purpose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1463040" y="1709928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the bar until you can step over it: bullet points, wrong words, [CITE LATER]. You can't revise a blank page.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48640" y="2532888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48" y="2711196"/>
            <a:ext cx="329184" cy="32918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63040" y="25328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Snack writing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1463040" y="2916936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minutes counts. Waiting for a free day is how a month disappears — attach small sessions to existing habits.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548640" y="3739896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48" y="3918204"/>
            <a:ext cx="329184" cy="32918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63040" y="3739896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drafting from editing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1463040" y="4123944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use different brains. Draft with the inner critic locked out; invite it back tomorrow, with coffee.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548640" y="4946904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948" y="5125212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463040" y="4946904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Park downhill</a:t>
            </a:r>
            <a:endParaRPr lang="en-US" sz="1700" dirty="0"/>
          </a:p>
        </p:txBody>
      </p:sp>
      <p:sp>
        <p:nvSpPr>
          <p:cNvPr id="18" name="Text 12"/>
          <p:cNvSpPr/>
          <p:nvPr/>
        </p:nvSpPr>
        <p:spPr>
          <a:xfrm>
            <a:off x="1463040" y="5330952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mid-paragraph and jot the next sentence before closing the laptop. Tomorrow starts rolling, not cold.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548640" y="62636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Perfectionist myth vs working reality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5394960" cy="4480560"/>
          </a:xfrm>
          <a:prstGeom prst="roundRect">
            <a:avLst>
              <a:gd name="adj" fmla="val 2449"/>
            </a:avLst>
          </a:prstGeom>
          <a:solidFill>
            <a:srgbClr val="F7DCD2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64592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C0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myth says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914400" y="2240280"/>
            <a:ext cx="47548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writers produce clean prose in one pass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must understand everything before writing anything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it's hard, you're not cut out for this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time = better writing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63640" y="1325880"/>
            <a:ext cx="5394960" cy="4480560"/>
          </a:xfrm>
          <a:prstGeom prst="roundRect">
            <a:avLst>
              <a:gd name="adj" fmla="val 2449"/>
            </a:avLst>
          </a:prstGeom>
          <a:solidFill>
            <a:srgbClr val="DDEBE2"/>
          </a:solidFill>
          <a:ln/>
        </p:spPr>
      </p:sp>
      <p:sp>
        <p:nvSpPr>
          <p:cNvPr id="7" name="Text 5"/>
          <p:cNvSpPr/>
          <p:nvPr/>
        </p:nvSpPr>
        <p:spPr>
          <a:xfrm>
            <a:off x="6629400" y="164592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E8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reality is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629400" y="2240280"/>
            <a:ext cx="47548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authors write bad first drafts, then revise — that's the whole job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IS how you find out what you think — clarity comes out of drafting, not before it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Difficulty is the task, not a verdict on you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Constraints produce writing; open-ended time produces guilt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0350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Today's pomodoros: write first, judge later.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today runs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32588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1:00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194560" y="1325880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 + post your 3 objectives on the board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1947672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947672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1:30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194560" y="1947672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1 — 50 min deep work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2569464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56946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2:20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194560" y="2569464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— coffee, snacks, check-in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3191256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3191256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2:30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194560" y="3191256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2 — 50 min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3813048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813048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3:20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2194560" y="3813048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4434840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443484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3:30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2194560" y="4434840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3 — 50 min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548640" y="5056632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22" name="Text 20"/>
          <p:cNvSpPr/>
          <p:nvPr/>
        </p:nvSpPr>
        <p:spPr>
          <a:xfrm>
            <a:off x="548640" y="5056632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4:20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2194560" y="5056632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back: wins, blockers, next intention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548640" y="5678424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E8604C"/>
          </a:solidFill>
          <a:ln/>
        </p:spPr>
      </p:sp>
      <p:sp>
        <p:nvSpPr>
          <p:cNvPr id="25" name="Text 23"/>
          <p:cNvSpPr/>
          <p:nvPr/>
        </p:nvSpPr>
        <p:spPr>
          <a:xfrm>
            <a:off x="548640" y="567842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4:30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2194560" y="5678424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60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 — see you next week!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3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731520" y="210312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21031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691640" y="217627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3 objectives — one per pomodoro, VERB + DELIVERABLE + SIZE.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31520" y="306324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30632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691640" y="313639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them on the Miro board (link in the calendar invite).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31520" y="402336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4023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691640" y="409651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one out loud to the person next to you.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691640" y="5074920"/>
            <a:ext cx="9784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sessions between WAGs: </a:t>
            </a:r>
            <a:r>
              <a:rPr lang="en-US" sz="1600" b="1" dirty="0">
                <a:solidFill>
                  <a:srgbClr val="F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https://pomofocus.io</a:t>
            </a:r>
            <a:r>
              <a:rPr lang="en-US" sz="16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pick your length, go.</a:t>
            </a:r>
            <a:endParaRPr lang="en-US" sz="16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623560"/>
            <a:ext cx="502920" cy="50292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463040" y="56692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F5E7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Timer starts at 1:30 sharp.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2</cp:revision>
  <dcterms:created xsi:type="dcterms:W3CDTF">2026-08-06T02:14:54Z</dcterms:created>
  <dcterms:modified xsi:type="dcterms:W3CDTF">2026-08-13T02:54:50Z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488380-630a-4f55-a077-a19445e3f360_Enabled">
    <vt:lpwstr>true</vt:lpwstr>
  </property>
  <property fmtid="{D5CDD505-2E9C-101B-9397-08002B2CF9AE}" pid="3" name="MSIP_Label_0f488380-630a-4f55-a077-a19445e3f360_SetDate">
    <vt:lpwstr>2026-08-13T02:54:49Z</vt:lpwstr>
  </property>
  <property fmtid="{D5CDD505-2E9C-101B-9397-08002B2CF9AE}" pid="4" name="MSIP_Label_0f488380-630a-4f55-a077-a19445e3f360_Method">
    <vt:lpwstr>Standard</vt:lpwstr>
  </property>
  <property fmtid="{D5CDD505-2E9C-101B-9397-08002B2CF9AE}" pid="5" name="MSIP_Label_0f488380-630a-4f55-a077-a19445e3f360_Name">
    <vt:lpwstr>OFFICIAL - INTERNAL</vt:lpwstr>
  </property>
  <property fmtid="{D5CDD505-2E9C-101B-9397-08002B2CF9AE}" pid="6" name="MSIP_Label_0f488380-630a-4f55-a077-a19445e3f360_SiteId">
    <vt:lpwstr>b6e377cf-9db3-46cb-91a2-fad9605bb15c</vt:lpwstr>
  </property>
  <property fmtid="{D5CDD505-2E9C-101B-9397-08002B2CF9AE}" pid="7" name="MSIP_Label_0f488380-630a-4f55-a077-a19445e3f360_ActionId">
    <vt:lpwstr>edf52ff7-83ae-4200-8d24-38db5c11a623</vt:lpwstr>
  </property>
  <property fmtid="{D5CDD505-2E9C-101B-9397-08002B2CF9AE}" pid="8" name="MSIP_Label_0f488380-630a-4f55-a077-a19445e3f360_ContentBits">
    <vt:lpwstr>0</vt:lpwstr>
  </property>
  <property fmtid="{D5CDD505-2E9C-101B-9397-08002B2CF9AE}" pid="9" name="MSIP_Label_0f488380-630a-4f55-a077-a19445e3f360_Tag">
    <vt:lpwstr>10, 3, 0, 2</vt:lpwstr>
  </property>
</Properties>
</file>