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EB8EA-2E1B-6C4F-B26A-2F2B65AD7CD3}" v="4" dt="2026-08-06T01:27:02.2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21"/>
    <p:restoredTop sz="94610"/>
  </p:normalViewPr>
  <p:slideViewPr>
    <p:cSldViewPr snapToGrid="0" snapToObjects="1">
      <p:cViewPr varScale="1">
        <p:scale>
          <a:sx n="177" d="100"/>
          <a:sy n="177" d="100"/>
        </p:scale>
        <p:origin x="224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èle Masson-Trottier" userId="bc3d7ddc-f412-41df-99b8-b627034430b3" providerId="ADAL" clId="{B01031BD-5C94-58FC-8230-8DAD4505F245}"/>
    <pc:docChg chg="custSel mod modSld">
      <pc:chgData name="Michèle Masson-Trottier" userId="bc3d7ddc-f412-41df-99b8-b627034430b3" providerId="ADAL" clId="{B01031BD-5C94-58FC-8230-8DAD4505F245}" dt="2026-08-06T01:28:16.876" v="32" actId="1076"/>
      <pc:docMkLst>
        <pc:docMk/>
      </pc:docMkLst>
      <pc:sldChg chg="addSp modSp mod">
        <pc:chgData name="Michèle Masson-Trottier" userId="bc3d7ddc-f412-41df-99b8-b627034430b3" providerId="ADAL" clId="{B01031BD-5C94-58FC-8230-8DAD4505F245}" dt="2026-08-06T01:19:50.546" v="5" actId="14861"/>
        <pc:sldMkLst>
          <pc:docMk/>
          <pc:sldMk cId="0" sldId="256"/>
        </pc:sldMkLst>
        <pc:picChg chg="add mod">
          <ac:chgData name="Michèle Masson-Trottier" userId="bc3d7ddc-f412-41df-99b8-b627034430b3" providerId="ADAL" clId="{B01031BD-5C94-58FC-8230-8DAD4505F245}" dt="2026-08-06T01:19:50.546" v="5" actId="14861"/>
          <ac:picMkLst>
            <pc:docMk/>
            <pc:sldMk cId="0" sldId="256"/>
            <ac:picMk id="7" creationId="{47354B27-AA53-286C-FFE2-1E1229013527}"/>
          </ac:picMkLst>
        </pc:picChg>
      </pc:sldChg>
      <pc:sldChg chg="addSp delSp modSp mod">
        <pc:chgData name="Michèle Masson-Trottier" userId="bc3d7ddc-f412-41df-99b8-b627034430b3" providerId="ADAL" clId="{B01031BD-5C94-58FC-8230-8DAD4505F245}" dt="2026-08-06T01:26:44.159" v="13" actId="21"/>
        <pc:sldMkLst>
          <pc:docMk/>
          <pc:sldMk cId="0" sldId="258"/>
        </pc:sldMkLst>
        <pc:picChg chg="add del mod">
          <ac:chgData name="Michèle Masson-Trottier" userId="bc3d7ddc-f412-41df-99b8-b627034430b3" providerId="ADAL" clId="{B01031BD-5C94-58FC-8230-8DAD4505F245}" dt="2026-08-06T01:26:44.159" v="13" actId="21"/>
          <ac:picMkLst>
            <pc:docMk/>
            <pc:sldMk cId="0" sldId="258"/>
            <ac:picMk id="22" creationId="{BFD9DC09-599E-F96E-0AFA-B855422E1117}"/>
          </ac:picMkLst>
        </pc:picChg>
      </pc:sldChg>
      <pc:sldChg chg="addSp modSp mod">
        <pc:chgData name="Michèle Masson-Trottier" userId="bc3d7ddc-f412-41df-99b8-b627034430b3" providerId="ADAL" clId="{B01031BD-5C94-58FC-8230-8DAD4505F245}" dt="2026-08-06T01:27:07.697" v="19" actId="14861"/>
        <pc:sldMkLst>
          <pc:docMk/>
          <pc:sldMk cId="0" sldId="260"/>
        </pc:sldMkLst>
        <pc:picChg chg="add mod">
          <ac:chgData name="Michèle Masson-Trottier" userId="bc3d7ddc-f412-41df-99b8-b627034430b3" providerId="ADAL" clId="{B01031BD-5C94-58FC-8230-8DAD4505F245}" dt="2026-08-06T01:27:07.697" v="19" actId="14861"/>
          <ac:picMkLst>
            <pc:docMk/>
            <pc:sldMk cId="0" sldId="260"/>
            <ac:picMk id="27" creationId="{83A77A2C-CDEB-E777-6C23-D574AF40A9E1}"/>
          </ac:picMkLst>
        </pc:picChg>
      </pc:sldChg>
      <pc:sldChg chg="addSp modSp mod">
        <pc:chgData name="Michèle Masson-Trottier" userId="bc3d7ddc-f412-41df-99b8-b627034430b3" providerId="ADAL" clId="{B01031BD-5C94-58FC-8230-8DAD4505F245}" dt="2026-08-06T01:28:02.139" v="29" actId="1076"/>
        <pc:sldMkLst>
          <pc:docMk/>
          <pc:sldMk cId="0" sldId="263"/>
        </pc:sldMkLst>
        <pc:spChg chg="mod">
          <ac:chgData name="Michèle Masson-Trottier" userId="bc3d7ddc-f412-41df-99b8-b627034430b3" providerId="ADAL" clId="{B01031BD-5C94-58FC-8230-8DAD4505F245}" dt="2026-08-06T01:28:02.139" v="29" actId="1076"/>
          <ac:spMkLst>
            <pc:docMk/>
            <pc:sldMk cId="0" sldId="263"/>
            <ac:spMk id="19" creationId="{00000000-0000-0000-0000-000000000000}"/>
          </ac:spMkLst>
        </pc:spChg>
        <pc:spChg chg="mod">
          <ac:chgData name="Michèle Masson-Trottier" userId="bc3d7ddc-f412-41df-99b8-b627034430b3" providerId="ADAL" clId="{B01031BD-5C94-58FC-8230-8DAD4505F245}" dt="2026-08-06T01:28:02.139" v="29" actId="1076"/>
          <ac:spMkLst>
            <pc:docMk/>
            <pc:sldMk cId="0" sldId="263"/>
            <ac:spMk id="20" creationId="{00000000-0000-0000-0000-000000000000}"/>
          </ac:spMkLst>
        </pc:spChg>
        <pc:picChg chg="add mod">
          <ac:chgData name="Michèle Masson-Trottier" userId="bc3d7ddc-f412-41df-99b8-b627034430b3" providerId="ADAL" clId="{B01031BD-5C94-58FC-8230-8DAD4505F245}" dt="2026-08-06T01:27:52.305" v="28" actId="1076"/>
          <ac:picMkLst>
            <pc:docMk/>
            <pc:sldMk cId="0" sldId="263"/>
            <ac:picMk id="21" creationId="{147B39EC-0416-ABD2-338F-C256FC2CE8DC}"/>
          </ac:picMkLst>
        </pc:picChg>
      </pc:sldChg>
      <pc:sldChg chg="addSp modSp mod">
        <pc:chgData name="Michèle Masson-Trottier" userId="bc3d7ddc-f412-41df-99b8-b627034430b3" providerId="ADAL" clId="{B01031BD-5C94-58FC-8230-8DAD4505F245}" dt="2026-08-06T01:28:16.876" v="32" actId="1076"/>
        <pc:sldMkLst>
          <pc:docMk/>
          <pc:sldMk cId="0" sldId="264"/>
        </pc:sldMkLst>
        <pc:picChg chg="add mod">
          <ac:chgData name="Michèle Masson-Trottier" userId="bc3d7ddc-f412-41df-99b8-b627034430b3" providerId="ADAL" clId="{B01031BD-5C94-58FC-8230-8DAD4505F245}" dt="2026-08-06T01:28:16.876" v="32" actId="1076"/>
          <ac:picMkLst>
            <pc:docMk/>
            <pc:sldMk cId="0" sldId="264"/>
            <ac:picMk id="14" creationId="{040531AC-D4B1-CF8D-C096-E25C88A56D2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76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Welcome! Quick icebreaker while people settle: name, thesis topic in one sentence, one thing you're stuck on. Keep tight — 5 min max, the whole intro is 15 min so the timer starts at 9:20. Frame: this is not a seminar, it's a doing group. We finish at 12:00 sharp — everyone makes the seminar 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opener — don't lecture. Ask: 'What's your biggest barrier to protected research time?' Collect 3-4 answers, then show the slide: their answers will map onto these four. Point: these are structural, not personal failings. ~4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fast — the loop is intuitive. Emphasise: not a support group, not a shut-up-and-write clone; the commit and report steps are what make it different from just co-working. ~2 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2-3 min. The stat: Gail Matthews' goals study — participants who wrote goals, made action commitments and sent weekly progress to a friend achieved ~76% vs ~43% for those who merely thought about goals. Don't oversell the numbers; the direction of the effect is what matters and everyone recognises it from experience.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min. Point out breaks are for talking, pomodoros are not. Coffee/hot water/snacks at the back — grab during breaks. TODAY ONLY is compressed (15-min discussion, timer at 9:20, 45-min pomodoros, done 12:00 for the seminar). Every other session — Thursdays and later Fridays — runs full 50-min blocks, exactly the rhythm Thesez-vous uses for group academic writing (50 min work + 10 min pause).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3-4 min, interactive: put up 'work on my thesis' and ask what's wrong with it. Key point: vague goals can't fail, which is exactly why they don't work — there's nothing to be accountable FOR. ~1 objective per pomodoro is the right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Have everyone silently draft their 3 objectives NOW using the formula, before you show the board. Walk around and sharpen a couple of vague ones out loud (with permission) — it teaches the whole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min. Share the Miro link in the calendar invite and drop it in the chat now; QR on the next slide too if you add one. Model it: post YOUR three stickies first, live.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them 5 quiet minutes to write and post objectives, then quick round: each person reads ONE objective aloud. Start the visible timer at 9:20 exactly — punctuality on day one sets the norm for the series, and it gets everyone to the 12pm seminar 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64008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2103120"/>
            <a:ext cx="10972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ISB WAGademy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640080" y="329184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1 · Intro to WAG — why accountability works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40080" y="41148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Short winter days, big thesis progress.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" y="5943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 7 Aug · 9:00 am – 12:30 pm · 78-411</a:t>
            </a:r>
            <a:endParaRPr lang="en-US" sz="1400" dirty="0"/>
          </a:p>
        </p:txBody>
      </p:sp>
      <p:pic>
        <p:nvPicPr>
          <p:cNvPr id="7" name="Picture 6" descr="Photo">
            <a:extLst>
              <a:ext uri="{FF2B5EF4-FFF2-40B4-BE49-F238E27FC236}">
                <a16:creationId xmlns:a16="http://schemas.microsoft.com/office/drawing/2014/main" id="{47354B27-AA53-286C-FFE2-1E1229013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0050" y="751840"/>
            <a:ext cx="4000500" cy="5080000"/>
          </a:xfrm>
          <a:prstGeom prst="roundRect">
            <a:avLst/>
          </a:prstGeom>
          <a:effectLst>
            <a:softEdge rad="63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PhD is a productivity trap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Nobody designed it this way — but the conditions of HDR life are exactly the ones that stall work.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349240" cy="2103120"/>
          </a:xfrm>
          <a:prstGeom prst="roundRect">
            <a:avLst>
              <a:gd name="adj" fmla="val 4348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5" name="Shape 3"/>
          <p:cNvSpPr/>
          <p:nvPr/>
        </p:nvSpPr>
        <p:spPr>
          <a:xfrm>
            <a:off x="822960" y="201168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" y="2189988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20116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real deadlines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737360" y="251460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Milestones are months apart. Nothing is due tomorrow, so nothing happens today.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263640" y="1737360"/>
            <a:ext cx="5349240" cy="2103120"/>
          </a:xfrm>
          <a:prstGeom prst="roundRect">
            <a:avLst>
              <a:gd name="adj" fmla="val 4348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0" name="Shape 7"/>
          <p:cNvSpPr/>
          <p:nvPr/>
        </p:nvSpPr>
        <p:spPr>
          <a:xfrm>
            <a:off x="6537960" y="201168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268" y="2189988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52360" y="20116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7452360" y="251460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work alone, on a problem nobody else is working on, often at home in winter.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548640" y="4114800"/>
            <a:ext cx="5349240" cy="2103120"/>
          </a:xfrm>
          <a:prstGeom prst="roundRect">
            <a:avLst>
              <a:gd name="adj" fmla="val 4348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5" name="Shape 11"/>
          <p:cNvSpPr/>
          <p:nvPr/>
        </p:nvSpPr>
        <p:spPr>
          <a:xfrm>
            <a:off x="822960" y="438912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268" y="4567428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737360" y="43891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feedback</a:t>
            </a:r>
            <a:endParaRPr lang="en-US" sz="1800" dirty="0"/>
          </a:p>
        </p:txBody>
      </p:sp>
      <p:sp>
        <p:nvSpPr>
          <p:cNvPr id="18" name="Text 13"/>
          <p:cNvSpPr/>
          <p:nvPr/>
        </p:nvSpPr>
        <p:spPr>
          <a:xfrm>
            <a:off x="1737360" y="489204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Weeks between supervisor meetings. Effort and reward are completely decoupled.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6263640" y="4114800"/>
            <a:ext cx="5349240" cy="2103120"/>
          </a:xfrm>
          <a:prstGeom prst="roundRect">
            <a:avLst>
              <a:gd name="adj" fmla="val 4348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20" name="Shape 15"/>
          <p:cNvSpPr/>
          <p:nvPr/>
        </p:nvSpPr>
        <p:spPr>
          <a:xfrm>
            <a:off x="6537960" y="438912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268" y="4567428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452360" y="438912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Perfectionism</a:t>
            </a:r>
            <a:endParaRPr lang="en-US" sz="1800" dirty="0"/>
          </a:p>
        </p:txBody>
      </p:sp>
      <p:sp>
        <p:nvSpPr>
          <p:cNvPr id="23" name="Text 17"/>
          <p:cNvSpPr/>
          <p:nvPr/>
        </p:nvSpPr>
        <p:spPr>
          <a:xfrm>
            <a:off x="7452360" y="4892040"/>
            <a:ext cx="3977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“I'll write once I've read enough” — the reading is never enough.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WAG loop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48640" y="1051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Accountability Group adds back the three things a PhD removes: deadlines, witnesses, and feedback.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520440" cy="3017520"/>
          </a:xfrm>
          <a:prstGeom prst="roundRect">
            <a:avLst>
              <a:gd name="adj" fmla="val 3030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5" name="Shape 3"/>
          <p:cNvSpPr/>
          <p:nvPr/>
        </p:nvSpPr>
        <p:spPr>
          <a:xfrm>
            <a:off x="1828800" y="2377440"/>
            <a:ext cx="960120" cy="96012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431" y="2627071"/>
            <a:ext cx="460858" cy="46085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35204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Commit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68680" y="402336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your session goals out loud (and post them on the board).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069080" y="315468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4526280" y="2011680"/>
            <a:ext cx="3520440" cy="3017520"/>
          </a:xfrm>
          <a:prstGeom prst="roundRect">
            <a:avLst>
              <a:gd name="adj" fmla="val 3030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1" name="Shape 8"/>
          <p:cNvSpPr/>
          <p:nvPr/>
        </p:nvSpPr>
        <p:spPr>
          <a:xfrm>
            <a:off x="5806440" y="2377440"/>
            <a:ext cx="960120" cy="96012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6071" y="2627071"/>
            <a:ext cx="460858" cy="46085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754880" y="35204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Work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4846320" y="402336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45–50 min pomodoros, phones away, alongside your peers.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8046720" y="315468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800" dirty="0"/>
          </a:p>
        </p:txBody>
      </p:sp>
      <p:sp>
        <p:nvSpPr>
          <p:cNvPr id="16" name="Shape 12"/>
          <p:cNvSpPr/>
          <p:nvPr/>
        </p:nvSpPr>
        <p:spPr>
          <a:xfrm>
            <a:off x="8503920" y="2011680"/>
            <a:ext cx="3520440" cy="3017520"/>
          </a:xfrm>
          <a:prstGeom prst="roundRect">
            <a:avLst>
              <a:gd name="adj" fmla="val 3030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7" name="Shape 13"/>
          <p:cNvSpPr/>
          <p:nvPr/>
        </p:nvSpPr>
        <p:spPr>
          <a:xfrm>
            <a:off x="9784080" y="2377440"/>
            <a:ext cx="960120" cy="96012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3711" y="2627071"/>
            <a:ext cx="460858" cy="46085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732520" y="35204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Report</a:t>
            </a:r>
            <a:endParaRPr lang="en-US" sz="1900" dirty="0"/>
          </a:p>
        </p:txBody>
      </p:sp>
      <p:sp>
        <p:nvSpPr>
          <p:cNvPr id="20" name="Text 15"/>
          <p:cNvSpPr/>
          <p:nvPr/>
        </p:nvSpPr>
        <p:spPr>
          <a:xfrm>
            <a:off x="8823960" y="4023360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hit it? What got in the way? No judgment — it's data.</a:t>
            </a:r>
            <a:endParaRPr lang="en-US" sz="1300" dirty="0"/>
          </a:p>
        </p:txBody>
      </p:sp>
      <p:sp>
        <p:nvSpPr>
          <p:cNvPr id="21" name="Text 16"/>
          <p:cNvSpPr/>
          <p:nvPr/>
        </p:nvSpPr>
        <p:spPr>
          <a:xfrm>
            <a:off x="548640" y="55778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That's the whole trick. We repeat it six times, and the reporting from one week feeds the commitment of the next.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saying it out loud works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" y="1549908"/>
            <a:ext cx="329184" cy="32918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3040" y="137160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facilitation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463040" y="1755648"/>
            <a:ext cx="5852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work measurably harder when others are present — even silently.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48640" y="260604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8" y="2784348"/>
            <a:ext cx="329184" cy="3291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63040" y="26060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 intentions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1463040" y="2990088"/>
            <a:ext cx="5852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Deciding when, where and what beats vague intentions to “work more”.</a:t>
            </a:r>
            <a:endParaRPr lang="en-US" sz="1350" dirty="0"/>
          </a:p>
        </p:txBody>
      </p:sp>
      <p:sp>
        <p:nvSpPr>
          <p:cNvPr id="11" name="Shape 7"/>
          <p:cNvSpPr/>
          <p:nvPr/>
        </p:nvSpPr>
        <p:spPr>
          <a:xfrm>
            <a:off x="548640" y="384048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8" y="4018788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384048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commitment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1463040" y="4224528"/>
            <a:ext cx="5852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goal someone else heard is much harder to quietly drop.</a:t>
            </a:r>
            <a:endParaRPr lang="en-US" sz="1350" dirty="0"/>
          </a:p>
        </p:txBody>
      </p:sp>
      <p:sp>
        <p:nvSpPr>
          <p:cNvPr id="15" name="Shape 10"/>
          <p:cNvSpPr/>
          <p:nvPr/>
        </p:nvSpPr>
        <p:spPr>
          <a:xfrm>
            <a:off x="548640" y="5074920"/>
            <a:ext cx="685800" cy="68580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48" y="525322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463040" y="507492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Timeboxing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1463040" y="5458968"/>
            <a:ext cx="5852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focused minutes beats 3 hours of willpower. Breaks are part of the method.</a:t>
            </a:r>
            <a:endParaRPr lang="en-US" sz="1350" dirty="0"/>
          </a:p>
        </p:txBody>
      </p:sp>
      <p:sp>
        <p:nvSpPr>
          <p:cNvPr id="19" name="Shape 13"/>
          <p:cNvSpPr/>
          <p:nvPr/>
        </p:nvSpPr>
        <p:spPr>
          <a:xfrm>
            <a:off x="7772400" y="1554480"/>
            <a:ext cx="3840480" cy="4206240"/>
          </a:xfrm>
          <a:prstGeom prst="roundRect">
            <a:avLst>
              <a:gd name="adj" fmla="val 2857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20" name="Text 14"/>
          <p:cNvSpPr/>
          <p:nvPr/>
        </p:nvSpPr>
        <p:spPr>
          <a:xfrm>
            <a:off x="7955280" y="2286000"/>
            <a:ext cx="3474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43% → 76%</a:t>
            </a:r>
            <a:endParaRPr lang="en-US" sz="4400" dirty="0"/>
          </a:p>
        </p:txBody>
      </p:sp>
      <p:sp>
        <p:nvSpPr>
          <p:cNvPr id="21" name="Text 15"/>
          <p:cNvSpPr/>
          <p:nvPr/>
        </p:nvSpPr>
        <p:spPr>
          <a:xfrm>
            <a:off x="8138160" y="338328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 achievement when goals are written down and progress is reported to a peer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8138160" y="49377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Matthews, Dominican University goals study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today runs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4" name="Text 2"/>
          <p:cNvSpPr/>
          <p:nvPr/>
        </p:nvSpPr>
        <p:spPr>
          <a:xfrm>
            <a:off x="548640" y="132588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9:00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194560" y="132588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 (15 min) + post your 3 objectives on the board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194767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7" name="Text 5"/>
          <p:cNvSpPr/>
          <p:nvPr/>
        </p:nvSpPr>
        <p:spPr>
          <a:xfrm>
            <a:off x="548640" y="194767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9:20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194560" y="194767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1 — 45 min deep work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56946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0" name="Text 8"/>
          <p:cNvSpPr/>
          <p:nvPr/>
        </p:nvSpPr>
        <p:spPr>
          <a:xfrm>
            <a:off x="548640" y="256946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10:05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194560" y="256946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 — coffee, snacks, quick check-in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191256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3" name="Text 11"/>
          <p:cNvSpPr/>
          <p:nvPr/>
        </p:nvSpPr>
        <p:spPr>
          <a:xfrm>
            <a:off x="548640" y="3191256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10:15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194560" y="3191256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2 — 45 min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3813048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6" name="Text 14"/>
          <p:cNvSpPr/>
          <p:nvPr/>
        </p:nvSpPr>
        <p:spPr>
          <a:xfrm>
            <a:off x="548640" y="3813048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11:00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194560" y="3813048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break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48640" y="4434840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9" name="Text 17"/>
          <p:cNvSpPr/>
          <p:nvPr/>
        </p:nvSpPr>
        <p:spPr>
          <a:xfrm>
            <a:off x="548640" y="4434840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11:05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2194560" y="4434840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Pomodoro 3 — 45 min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5056632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22" name="Text 20"/>
          <p:cNvSpPr/>
          <p:nvPr/>
        </p:nvSpPr>
        <p:spPr>
          <a:xfrm>
            <a:off x="548640" y="5056632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11:50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2194560" y="5056632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back: wins, blockers, next week's intention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48640" y="5678424"/>
            <a:ext cx="1371600" cy="475488"/>
          </a:xfrm>
          <a:prstGeom prst="roundRect">
            <a:avLst>
              <a:gd name="adj" fmla="val 15385"/>
            </a:avLst>
          </a:prstGeom>
          <a:solidFill>
            <a:srgbClr val="E8604C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25" name="Text 23"/>
          <p:cNvSpPr/>
          <p:nvPr/>
        </p:nvSpPr>
        <p:spPr>
          <a:xfrm>
            <a:off x="548640" y="5678424"/>
            <a:ext cx="1371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12:00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2194560" y="5678424"/>
            <a:ext cx="9326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 — at the seminar on time</a:t>
            </a:r>
            <a:endParaRPr lang="en-US" sz="1500" dirty="0"/>
          </a:p>
        </p:txBody>
      </p:sp>
      <p:pic>
        <p:nvPicPr>
          <p:cNvPr id="27" name="Picture 26" descr="Photo">
            <a:extLst>
              <a:ext uri="{FF2B5EF4-FFF2-40B4-BE49-F238E27FC236}">
                <a16:creationId xmlns:a16="http://schemas.microsoft.com/office/drawing/2014/main" id="{83A77A2C-CDEB-E777-6C23-D574AF40A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4800" y="1505392"/>
            <a:ext cx="3163200" cy="3954000"/>
          </a:xfrm>
          <a:prstGeom prst="roundRect">
            <a:avLst/>
          </a:prstGeom>
          <a:effectLst>
            <a:softEdge rad="63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Writing objectives that actually work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394960" cy="4206240"/>
          </a:xfrm>
          <a:prstGeom prst="roundRect">
            <a:avLst>
              <a:gd name="adj" fmla="val 2609"/>
            </a:avLst>
          </a:prstGeom>
          <a:solidFill>
            <a:srgbClr val="F7DCD2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4" name="Text 2"/>
          <p:cNvSpPr/>
          <p:nvPr/>
        </p:nvSpPr>
        <p:spPr>
          <a:xfrm>
            <a:off x="914400" y="16916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C0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Vague = invisible failure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395728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63040" y="237744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“Work on my thesis”</a:t>
            </a:r>
            <a:endParaRPr lang="en-US" sz="15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401568"/>
            <a:ext cx="365760" cy="3657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463040" y="338328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“Read some papers”</a:t>
            </a:r>
            <a:endParaRPr lang="en-US" sz="15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407408"/>
            <a:ext cx="365760" cy="36576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463040" y="438912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“Do analysis”</a:t>
            </a:r>
            <a:endParaRPr lang="en-US" sz="1500" dirty="0"/>
          </a:p>
        </p:txBody>
      </p:sp>
      <p:sp>
        <p:nvSpPr>
          <p:cNvPr id="11" name="Shape 6"/>
          <p:cNvSpPr/>
          <p:nvPr/>
        </p:nvSpPr>
        <p:spPr>
          <a:xfrm>
            <a:off x="6263640" y="1371600"/>
            <a:ext cx="5394960" cy="4206240"/>
          </a:xfrm>
          <a:prstGeom prst="roundRect">
            <a:avLst>
              <a:gd name="adj" fmla="val 2609"/>
            </a:avLst>
          </a:prstGeom>
          <a:solidFill>
            <a:srgbClr val="E3EBD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2" name="Text 7"/>
          <p:cNvSpPr/>
          <p:nvPr/>
        </p:nvSpPr>
        <p:spPr>
          <a:xfrm>
            <a:off x="6629400" y="169164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E8C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= checkable</a:t>
            </a:r>
            <a:endParaRPr lang="en-US" sz="1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2395728"/>
            <a:ext cx="365760" cy="36576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178040" y="2377440"/>
            <a:ext cx="4297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“Draft 300 words of the methods intro”</a:t>
            </a:r>
            <a:endParaRPr lang="en-US" sz="15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3401568"/>
            <a:ext cx="365760" cy="365760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7178040" y="3383280"/>
            <a:ext cx="4297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“Read + take notes on 3 papers about X”</a:t>
            </a:r>
            <a:endParaRPr lang="en-US" sz="150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4407408"/>
            <a:ext cx="365760" cy="36576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7178040" y="4389120"/>
            <a:ext cx="4297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“Code the data-cleaning step for dataset Y”</a:t>
            </a:r>
            <a:endParaRPr lang="en-US" sz="1500" dirty="0"/>
          </a:p>
        </p:txBody>
      </p:sp>
      <p:sp>
        <p:nvSpPr>
          <p:cNvPr id="19" name="Text 11"/>
          <p:cNvSpPr/>
          <p:nvPr/>
        </p:nvSpPr>
        <p:spPr>
          <a:xfrm>
            <a:off x="548640" y="58521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11:50 you should be able to answer “did I do it?” with yes or no — never “sort of”.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objective formula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520440" cy="1051560"/>
          </a:xfrm>
          <a:prstGeom prst="roundRect">
            <a:avLst>
              <a:gd name="adj" fmla="val 1043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3520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VERB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40080" y="269748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6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· code · plot · outline · revise · annotate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041648" y="178308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4526280" y="1554480"/>
            <a:ext cx="3520440" cy="1051560"/>
          </a:xfrm>
          <a:prstGeom prst="roundRect">
            <a:avLst>
              <a:gd name="adj" fmla="val 1043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8" name="Text 6"/>
          <p:cNvSpPr/>
          <p:nvPr/>
        </p:nvSpPr>
        <p:spPr>
          <a:xfrm>
            <a:off x="4526280" y="1554480"/>
            <a:ext cx="3520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DELIVERABLE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4617720" y="269748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6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thing a stranger could point at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019288" y="178308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8503920" y="1554480"/>
            <a:ext cx="3520440" cy="1051560"/>
          </a:xfrm>
          <a:prstGeom prst="roundRect">
            <a:avLst>
              <a:gd name="adj" fmla="val 10435"/>
            </a:avLst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2" name="Text 10"/>
          <p:cNvSpPr/>
          <p:nvPr/>
        </p:nvSpPr>
        <p:spPr>
          <a:xfrm>
            <a:off x="8503920" y="1554480"/>
            <a:ext cx="3520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SIZE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8595360" y="269748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6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sized to one pomodoro (45–50 min)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657600"/>
            <a:ext cx="11109960" cy="914400"/>
          </a:xfrm>
          <a:prstGeom prst="roundRect">
            <a:avLst>
              <a:gd name="adj" fmla="val 10000"/>
            </a:avLst>
          </a:prstGeom>
          <a:solidFill>
            <a:srgbClr val="F2E4C8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5" name="Text 13"/>
          <p:cNvSpPr/>
          <p:nvPr/>
        </p:nvSpPr>
        <p:spPr>
          <a:xfrm>
            <a:off x="914400" y="365760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 </a:t>
            </a:r>
            <a:r>
              <a:rPr lang="en-US" sz="16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“Revise </a:t>
            </a:r>
            <a:r>
              <a:rPr lang="en-US" sz="1200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(verb)</a:t>
            </a:r>
            <a:r>
              <a:rPr lang="en-US" sz="16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two paragraphs </a:t>
            </a:r>
            <a:r>
              <a:rPr lang="en-US" sz="1200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(size)</a:t>
            </a:r>
            <a:r>
              <a:rPr lang="en-US" sz="16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discussion §4.2 </a:t>
            </a:r>
            <a:r>
              <a:rPr lang="en-US" sz="1200" dirty="0">
                <a:solidFill>
                  <a:srgbClr val="E860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(deliverable)</a:t>
            </a:r>
            <a:r>
              <a:rPr lang="en-US" sz="16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using Tuesday's feedback”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22960" y="4892040"/>
            <a:ext cx="640080" cy="640080"/>
          </a:xfrm>
          <a:prstGeom prst="ellipse">
            <a:avLst/>
          </a:prstGeom>
          <a:solidFill>
            <a:srgbClr val="123A2D"/>
          </a:solidFill>
          <a:ln/>
        </p:spPr>
        <p:txBody>
          <a:bodyPr/>
          <a:lstStyle/>
          <a:p>
            <a:endParaRPr lang="fr-CA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1" y="5058461"/>
            <a:ext cx="307238" cy="307238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691640" y="48920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stranger test: </a:t>
            </a:r>
            <a:r>
              <a:rPr lang="en-US" sz="15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could someone who isn't you verify it got done? If not, sharpen it.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22960" y="580644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 bank by phase (adapted from Thésez-vous):  </a:t>
            </a:r>
            <a:r>
              <a:rPr lang="en-US" sz="1150" dirty="0">
                <a:solidFill>
                  <a:srgbClr val="6B62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— list · note · annotate · define · sketch  |  review — identify · classify · summarise · link  |  pre-write — plan · scope · order · outline  |  write — introduce · elaborate · illustrate · conclude  |  rewrite — reformulate · question · compare · tighten  |  revise — check · correct · standardise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board, everyone's goals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2423160" cy="4663440"/>
          </a:xfrm>
          <a:prstGeom prst="roundRect">
            <a:avLst>
              <a:gd name="adj" fmla="val 3774"/>
            </a:avLst>
          </a:prstGeom>
          <a:solidFill>
            <a:srgbClr val="DDE9E2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200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77240" y="2103120"/>
            <a:ext cx="1965960" cy="914400"/>
          </a:xfrm>
          <a:prstGeom prst="roundRect">
            <a:avLst>
              <a:gd name="adj" fmla="val 5000"/>
            </a:avLst>
          </a:prstGeom>
          <a:solidFill>
            <a:srgbClr val="FFE9A8"/>
          </a:solidFill>
          <a:ln/>
          <a:effectLst>
            <a:outerShdw blurRad="50800" dist="25400" dir="5400000" algn="bl" rotWithShape="0">
              <a:srgbClr val="888888">
                <a:alpha val="35000"/>
              </a:srgbClr>
            </a:outerShdw>
          </a:effectLst>
        </p:spPr>
        <p:txBody>
          <a:bodyPr/>
          <a:lstStyle/>
          <a:p>
            <a:endParaRPr lang="fr-CA"/>
          </a:p>
        </p:txBody>
      </p:sp>
      <p:sp>
        <p:nvSpPr>
          <p:cNvPr id="6" name="Text 4"/>
          <p:cNvSpPr/>
          <p:nvPr/>
        </p:nvSpPr>
        <p:spPr>
          <a:xfrm>
            <a:off x="868680" y="2176272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300w methods — Alex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777240" y="3154680"/>
            <a:ext cx="1965960" cy="914400"/>
          </a:xfrm>
          <a:prstGeom prst="roundRect">
            <a:avLst>
              <a:gd name="adj" fmla="val 5000"/>
            </a:avLst>
          </a:prstGeom>
          <a:solidFill>
            <a:srgbClr val="CDE3C5"/>
          </a:solidFill>
          <a:ln/>
          <a:effectLst>
            <a:outerShdw blurRad="50800" dist="25400" dir="5400000" algn="bl" rotWithShape="0">
              <a:srgbClr val="888888">
                <a:alpha val="35000"/>
              </a:srgbClr>
            </a:outerShdw>
          </a:effectLst>
        </p:spPr>
        <p:txBody>
          <a:bodyPr/>
          <a:lstStyle/>
          <a:p>
            <a:endParaRPr lang="fr-CA"/>
          </a:p>
        </p:txBody>
      </p:sp>
      <p:sp>
        <p:nvSpPr>
          <p:cNvPr id="8" name="Text 6"/>
          <p:cNvSpPr/>
          <p:nvPr/>
        </p:nvSpPr>
        <p:spPr>
          <a:xfrm>
            <a:off x="868680" y="3227832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dataset Y — Sam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77240" y="4206240"/>
            <a:ext cx="1965960" cy="914400"/>
          </a:xfrm>
          <a:prstGeom prst="roundRect">
            <a:avLst>
              <a:gd name="adj" fmla="val 5000"/>
            </a:avLst>
          </a:prstGeom>
          <a:solidFill>
            <a:srgbClr val="F6CDBB"/>
          </a:solidFill>
          <a:ln/>
          <a:effectLst>
            <a:outerShdw blurRad="50800" dist="25400" dir="5400000" algn="bl" rotWithShape="0">
              <a:srgbClr val="888888">
                <a:alpha val="35000"/>
              </a:srgbClr>
            </a:outerShdw>
          </a:effectLst>
        </p:spPr>
        <p:txBody>
          <a:bodyPr/>
          <a:lstStyle/>
          <a:p>
            <a:endParaRPr lang="fr-CA"/>
          </a:p>
        </p:txBody>
      </p:sp>
      <p:sp>
        <p:nvSpPr>
          <p:cNvPr id="10" name="Text 8"/>
          <p:cNvSpPr/>
          <p:nvPr/>
        </p:nvSpPr>
        <p:spPr>
          <a:xfrm>
            <a:off x="868680" y="4279392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lit review §2 — Priya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154680" y="1417320"/>
            <a:ext cx="2423160" cy="4663440"/>
          </a:xfrm>
          <a:prstGeom prst="roundRect">
            <a:avLst>
              <a:gd name="adj" fmla="val 3774"/>
            </a:avLst>
          </a:prstGeom>
          <a:solidFill>
            <a:srgbClr val="CFE0D6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2" name="Text 10"/>
          <p:cNvSpPr/>
          <p:nvPr/>
        </p:nvSpPr>
        <p:spPr>
          <a:xfrm>
            <a:off x="3154680" y="15544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200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3383280" y="2103120"/>
            <a:ext cx="1965960" cy="914400"/>
          </a:xfrm>
          <a:prstGeom prst="roundRect">
            <a:avLst>
              <a:gd name="adj" fmla="val 5000"/>
            </a:avLst>
          </a:prstGeom>
          <a:solidFill>
            <a:srgbClr val="F9D9A0"/>
          </a:solidFill>
          <a:ln/>
          <a:effectLst>
            <a:outerShdw blurRad="50800" dist="25400" dir="5400000" algn="bl" rotWithShape="0">
              <a:srgbClr val="888888">
                <a:alpha val="35000"/>
              </a:srgbClr>
            </a:outerShdw>
          </a:effectLst>
        </p:spPr>
        <p:txBody>
          <a:bodyPr/>
          <a:lstStyle/>
          <a:p>
            <a:endParaRPr lang="fr-CA"/>
          </a:p>
        </p:txBody>
      </p:sp>
      <p:sp>
        <p:nvSpPr>
          <p:cNvPr id="14" name="Text 12"/>
          <p:cNvSpPr/>
          <p:nvPr/>
        </p:nvSpPr>
        <p:spPr>
          <a:xfrm>
            <a:off x="3474720" y="2176272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fig. 3 caption — Jo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760720" y="1417320"/>
            <a:ext cx="2423160" cy="4663440"/>
          </a:xfrm>
          <a:prstGeom prst="roundRect">
            <a:avLst>
              <a:gd name="adj" fmla="val 3774"/>
            </a:avLst>
          </a:prstGeom>
          <a:solidFill>
            <a:srgbClr val="C0D6C9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6" name="Text 14"/>
          <p:cNvSpPr/>
          <p:nvPr/>
        </p:nvSpPr>
        <p:spPr>
          <a:xfrm>
            <a:off x="5760720" y="15544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200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989320" y="2103120"/>
            <a:ext cx="1965960" cy="914400"/>
          </a:xfrm>
          <a:prstGeom prst="roundRect">
            <a:avLst>
              <a:gd name="adj" fmla="val 5000"/>
            </a:avLst>
          </a:prstGeom>
          <a:solidFill>
            <a:srgbClr val="F3B99F"/>
          </a:solidFill>
          <a:ln/>
          <a:effectLst>
            <a:outerShdw blurRad="50800" dist="25400" dir="5400000" algn="bl" rotWithShape="0">
              <a:srgbClr val="888888">
                <a:alpha val="35000"/>
              </a:srgbClr>
            </a:outerShdw>
          </a:effectLst>
        </p:spPr>
        <p:txBody>
          <a:bodyPr/>
          <a:lstStyle/>
          <a:p>
            <a:endParaRPr lang="fr-CA"/>
          </a:p>
        </p:txBody>
      </p:sp>
      <p:sp>
        <p:nvSpPr>
          <p:cNvPr id="18" name="Text 16"/>
          <p:cNvSpPr/>
          <p:nvPr/>
        </p:nvSpPr>
        <p:spPr>
          <a:xfrm>
            <a:off x="6080760" y="2176272"/>
            <a:ext cx="1783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Annotate 3 papers — Wei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595360" y="118872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3A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610600" y="874766"/>
            <a:ext cx="315468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 a sticky colour — that's you for the series.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one sticky per objective (3 per session) in To do before 9:20.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them across as you work — moving a sticky to Done is the dopamine hit.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B34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board stays up all 6 weeks: it becomes a visible log of everything this group shipped.</a:t>
            </a:r>
            <a:endParaRPr lang="en-US" sz="1300" dirty="0"/>
          </a:p>
        </p:txBody>
      </p:sp>
      <p:pic>
        <p:nvPicPr>
          <p:cNvPr id="21" name="Picture 20" descr="Photo">
            <a:extLst>
              <a:ext uri="{FF2B5EF4-FFF2-40B4-BE49-F238E27FC236}">
                <a16:creationId xmlns:a16="http://schemas.microsoft.com/office/drawing/2014/main" id="{147B39EC-0416-ABD2-338F-C256FC2CE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133962" y="3799963"/>
            <a:ext cx="2023850" cy="2537743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3A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8229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turn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731520" y="210312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691640" y="217627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3 objectives — one per pomodoro, formula-checked.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731520" y="315468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7" name="Text 5"/>
          <p:cNvSpPr/>
          <p:nvPr/>
        </p:nvSpPr>
        <p:spPr>
          <a:xfrm>
            <a:off x="731520" y="315468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691640" y="322783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them on the Miro board (link in the calendar invite).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" y="4206240"/>
            <a:ext cx="685800" cy="685800"/>
          </a:xfrm>
          <a:prstGeom prst="ellipse">
            <a:avLst/>
          </a:prstGeom>
          <a:solidFill>
            <a:srgbClr val="F0B050"/>
          </a:solidFill>
          <a:ln/>
        </p:spPr>
        <p:txBody>
          <a:bodyPr/>
          <a:lstStyle/>
          <a:p>
            <a:endParaRPr lang="fr-CA"/>
          </a:p>
        </p:txBody>
      </p:sp>
      <p:sp>
        <p:nvSpPr>
          <p:cNvPr id="10" name="Text 8"/>
          <p:cNvSpPr/>
          <p:nvPr/>
        </p:nvSpPr>
        <p:spPr>
          <a:xfrm>
            <a:off x="731520" y="42062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23A2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691640" y="4279392"/>
            <a:ext cx="9784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one out loud to the person next to you.</a:t>
            </a:r>
            <a:endParaRPr lang="en-US" sz="20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623560"/>
            <a:ext cx="502920" cy="50292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463040" y="566928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F5E7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Timer starts at 9:20 sharp. Let's make winter productive.</a:t>
            </a:r>
            <a:endParaRPr lang="en-US" sz="2000" dirty="0"/>
          </a:p>
        </p:txBody>
      </p:sp>
      <p:pic>
        <p:nvPicPr>
          <p:cNvPr id="14" name="Picture 13" descr="Photo">
            <a:extLst>
              <a:ext uri="{FF2B5EF4-FFF2-40B4-BE49-F238E27FC236}">
                <a16:creationId xmlns:a16="http://schemas.microsoft.com/office/drawing/2014/main" id="{040531AC-D4B1-CF8D-C096-E25C88A56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100" y="957580"/>
            <a:ext cx="3987800" cy="5080000"/>
          </a:xfrm>
          <a:prstGeom prst="rect">
            <a:avLst/>
          </a:prstGeom>
        </p:spPr>
      </p:pic>
      <p:sp>
        <p:nvSpPr>
          <p:cNvPr id="12" name="Text 10"/>
          <p:cNvSpPr/>
          <p:nvPr/>
        </p:nvSpPr>
        <p:spPr>
          <a:xfrm>
            <a:off x="1691640" y="4892040"/>
            <a:ext cx="5074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strategy on your own between sessions: </a:t>
            </a:r>
            <a:pPr indent="0" marL="0">
              <a:buNone/>
            </a:pPr>
            <a:r>
              <a:rPr lang="en-US" sz="1600" b="1" dirty="0">
                <a:solidFill>
                  <a:srgbClr val="F0B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https://pomofocus.io</a:t>
            </a:r>
            <a:pPr indent="0" marL="0">
              <a:buNone/>
            </a:pPr>
            <a:r>
              <a:rPr lang="en-US" sz="1600" dirty="0">
                <a:solidFill>
                  <a:srgbClr val="F5E7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pick your length, go.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1255</Words>
  <Application>Microsoft Macintosh PowerPoint</Application>
  <PresentationFormat>Widescreen</PresentationFormat>
  <Paragraphs>116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Michèle Masson-Trottier</cp:lastModifiedBy>
  <cp:revision>1</cp:revision>
  <dcterms:created xsi:type="dcterms:W3CDTF">2026-08-06T01:18:24Z</dcterms:created>
  <dcterms:modified xsi:type="dcterms:W3CDTF">2026-08-06T01:28:19Z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f488380-630a-4f55-a077-a19445e3f360_Enabled">
    <vt:lpwstr>true</vt:lpwstr>
  </property>
  <property fmtid="{D5CDD505-2E9C-101B-9397-08002B2CF9AE}" pid="3" name="MSIP_Label_0f488380-630a-4f55-a077-a19445e3f360_SetDate">
    <vt:lpwstr>2026-08-06T01:19:30Z</vt:lpwstr>
  </property>
  <property fmtid="{D5CDD505-2E9C-101B-9397-08002B2CF9AE}" pid="4" name="MSIP_Label_0f488380-630a-4f55-a077-a19445e3f360_Method">
    <vt:lpwstr>Standard</vt:lpwstr>
  </property>
  <property fmtid="{D5CDD505-2E9C-101B-9397-08002B2CF9AE}" pid="5" name="MSIP_Label_0f488380-630a-4f55-a077-a19445e3f360_Name">
    <vt:lpwstr>OFFICIAL - INTERNAL</vt:lpwstr>
  </property>
  <property fmtid="{D5CDD505-2E9C-101B-9397-08002B2CF9AE}" pid="6" name="MSIP_Label_0f488380-630a-4f55-a077-a19445e3f360_SiteId">
    <vt:lpwstr>b6e377cf-9db3-46cb-91a2-fad9605bb15c</vt:lpwstr>
  </property>
  <property fmtid="{D5CDD505-2E9C-101B-9397-08002B2CF9AE}" pid="7" name="MSIP_Label_0f488380-630a-4f55-a077-a19445e3f360_ActionId">
    <vt:lpwstr>dc8205d3-43ce-4fa0-bb5e-995cf8ec8a18</vt:lpwstr>
  </property>
  <property fmtid="{D5CDD505-2E9C-101B-9397-08002B2CF9AE}" pid="8" name="MSIP_Label_0f488380-630a-4f55-a077-a19445e3f360_ContentBits">
    <vt:lpwstr>0</vt:lpwstr>
  </property>
  <property fmtid="{D5CDD505-2E9C-101B-9397-08002B2CF9AE}" pid="9" name="MSIP_Label_0f488380-630a-4f55-a077-a19445e3f360_Tag">
    <vt:lpwstr>50, 3, 0, 1</vt:lpwstr>
  </property>
</Properties>
</file>