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9"/>
  </p:notesMasterIdLst>
  <p:sldIdLst>
    <p:sldId id="256" r:id="rId2"/>
    <p:sldId id="257" r:id="rId3"/>
    <p:sldId id="258" r:id="rId4"/>
    <p:sldId id="259" r:id="rId5"/>
    <p:sldId id="260" r:id="rId6"/>
    <p:sldId id="261" r:id="rId7"/>
    <p:sldId id="262" r:id="rId8"/>
  </p:sld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19" d="100"/>
          <a:sy n="119" d="100"/>
        </p:scale>
        <p:origin x="408" y="18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69991253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Open by asking who has already been asked for an "impact statement" and what they wrote. Set the frame early: we are not here to inflate anything. Most of this session is about noticing and recording impact that is already happening, plus a one-time setup job. Confidentiality is not an issue today, but candour about metrics anxiety is welcome.</a:t>
            </a:r>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Ten minutes of open discussion, five to land the reframe. Do not let it become a round of people listing their publications. Steer toward: who is this work actually for, and what would have to change for it to count? Expect at least one person to say "my supervisor said to just get papers out" — that is the tension the rest of the session addresses.</a:t>
            </a:r>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trap to name out loud: because the left column is countable and the right is not, people report the left and talk about it as if it were the right. Everyone on a panel knows the difference. Being precise about which one you are claiming reads as competence, not modesty.</a:t>
            </a:r>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Walk the chain left to right once, slowly. The honest landing point for most people in the room is the amber box, with a sketched arrow toward one of the green ones. For an ISB audience the usual answer is Knowledge now, Health later — and being specific about the "later" is what separates a good impact statement from a vague one.</a:t>
            </a:r>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Do not read the table aloud. Pick two rows: the h-index (because everyone quotes it and few can define it) and the journal impact factor (because using it to describe your own paper is the single most common self-inflicted wound). The three rules on the right are the takeaway — if people remember nothing else, that is enough.</a:t>
            </a:r>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the slide that actually pays off, and it is the least glamorous. Emphasise: you are not manufacturing anything, you are noticing what already happened. Ask the room who has ever had to reconstruct a CV section from memory — the hands go up. Point at the six columns and say it fits on one screen.</a:t>
            </a:r>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Give them the full thirty minutes and treat step 1 as the pomodoro-one objective for anyone who has not done it. Have orcid.org open on the screen. Say plainly: this is a one-time administrative job that nobody regrets and everybody postpones. Then move straight into goal setting so the session does not lose momentum.</a:t>
            </a:r>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1.xml"/><Relationship Id="rId4" Type="http://schemas.openxmlformats.org/officeDocument/2006/relationships/image" Target="../media/image7.png"/></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4.xml"/><Relationship Id="rId1" Type="http://schemas.openxmlformats.org/officeDocument/2006/relationships/slideLayout" Target="../slideLayouts/slideLayout1.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pn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image" Target="../media/image12.png"/><Relationship Id="rId7" Type="http://schemas.openxmlformats.org/officeDocument/2006/relationships/image" Target="../media/image16.png"/><Relationship Id="rId2" Type="http://schemas.openxmlformats.org/officeDocument/2006/relationships/notesSlide" Target="../notesSlides/notesSlide6.xml"/><Relationship Id="rId1" Type="http://schemas.openxmlformats.org/officeDocument/2006/relationships/slideLayout" Target="../slideLayouts/slideLayout1.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png"/></Relationships>
</file>

<file path=ppt/slides/_rels/slide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23A2D"/>
        </a:solidFill>
        <a:effectLst/>
      </p:bgPr>
    </p:bg>
    <p:spTree>
      <p:nvGrpSpPr>
        <p:cNvPr id="1" name=""/>
        <p:cNvGrpSpPr/>
        <p:nvPr/>
      </p:nvGrpSpPr>
      <p:grpSpPr>
        <a:xfrm>
          <a:off x="0" y="0"/>
          <a:ext cx="0" cy="0"/>
          <a:chOff x="0" y="0"/>
          <a:chExt cx="0" cy="0"/>
        </a:xfrm>
      </p:grpSpPr>
      <p:sp>
        <p:nvSpPr>
          <p:cNvPr id="2" name="Shape 0"/>
          <p:cNvSpPr/>
          <p:nvPr/>
        </p:nvSpPr>
        <p:spPr>
          <a:xfrm>
            <a:off x="566928" y="457200"/>
            <a:ext cx="457200" cy="457200"/>
          </a:xfrm>
          <a:prstGeom prst="ellipse">
            <a:avLst/>
          </a:prstGeom>
          <a:solidFill>
            <a:srgbClr val="F0B050"/>
          </a:solidFill>
          <a:ln/>
        </p:spPr>
        <p:txBody>
          <a:bodyPr/>
          <a:lstStyle/>
          <a:p>
            <a:endParaRPr lang="en-AU"/>
          </a:p>
        </p:txBody>
      </p:sp>
      <p:pic>
        <p:nvPicPr>
          <p:cNvPr id="3" name="Image 0" descr="preencoded.png"/>
          <p:cNvPicPr>
            <a:picLocks noChangeAspect="1"/>
          </p:cNvPicPr>
          <p:nvPr/>
        </p:nvPicPr>
        <p:blipFill>
          <a:blip r:embed="rId3"/>
          <a:stretch>
            <a:fillRect/>
          </a:stretch>
        </p:blipFill>
        <p:spPr>
          <a:xfrm>
            <a:off x="672084" y="562356"/>
            <a:ext cx="246888" cy="246888"/>
          </a:xfrm>
          <a:prstGeom prst="rect">
            <a:avLst/>
          </a:prstGeom>
        </p:spPr>
      </p:pic>
      <p:sp>
        <p:nvSpPr>
          <p:cNvPr id="4" name="Text 1"/>
          <p:cNvSpPr txBox="1"/>
          <p:nvPr/>
        </p:nvSpPr>
        <p:spPr>
          <a:xfrm>
            <a:off x="1170432" y="530352"/>
            <a:ext cx="5486400" cy="320040"/>
          </a:xfrm>
          <a:prstGeom prst="rect">
            <a:avLst/>
          </a:prstGeom>
          <a:noFill/>
          <a:ln/>
        </p:spPr>
        <p:txBody>
          <a:bodyPr wrap="square" lIns="0" tIns="0" rIns="0" bIns="0" rtlCol="0" anchor="ctr"/>
          <a:lstStyle/>
          <a:p>
            <a:pPr marL="0" indent="0">
              <a:buNone/>
            </a:pPr>
            <a:r>
              <a:rPr lang="en-US" sz="1200" b="1" kern="0" spc="200" dirty="0">
                <a:solidFill>
                  <a:srgbClr val="F0B050"/>
                </a:solidFill>
                <a:latin typeface="Calibri" pitchFamily="34" charset="0"/>
                <a:ea typeface="Calibri" pitchFamily="34" charset="-122"/>
                <a:cs typeface="Calibri" pitchFamily="34" charset="-120"/>
              </a:rPr>
              <a:t>ISB WAGademy</a:t>
            </a:r>
            <a:endParaRPr lang="en-US" sz="1200" dirty="0"/>
          </a:p>
        </p:txBody>
      </p:sp>
      <p:sp>
        <p:nvSpPr>
          <p:cNvPr id="5" name="Text 2"/>
          <p:cNvSpPr txBox="1"/>
          <p:nvPr/>
        </p:nvSpPr>
        <p:spPr>
          <a:xfrm>
            <a:off x="566928" y="1828800"/>
            <a:ext cx="8595360" cy="1005840"/>
          </a:xfrm>
          <a:prstGeom prst="rect">
            <a:avLst/>
          </a:prstGeom>
          <a:noFill/>
          <a:ln/>
        </p:spPr>
        <p:txBody>
          <a:bodyPr wrap="square" lIns="0" tIns="0" rIns="0" bIns="0" rtlCol="0" anchor="ctr"/>
          <a:lstStyle/>
          <a:p>
            <a:pPr marL="0" indent="0">
              <a:buNone/>
            </a:pPr>
            <a:r>
              <a:rPr lang="en-US" sz="4800" b="1" dirty="0">
                <a:solidFill>
                  <a:srgbClr val="FFFFFF"/>
                </a:solidFill>
                <a:latin typeface="Cambria" pitchFamily="34" charset="0"/>
                <a:ea typeface="Cambria" pitchFamily="34" charset="-122"/>
                <a:cs typeface="Cambria" pitchFamily="34" charset="-120"/>
              </a:rPr>
              <a:t>Research impact</a:t>
            </a:r>
            <a:endParaRPr lang="en-US" sz="4800" dirty="0"/>
          </a:p>
        </p:txBody>
      </p:sp>
      <p:sp>
        <p:nvSpPr>
          <p:cNvPr id="6" name="Text 3"/>
          <p:cNvSpPr txBox="1"/>
          <p:nvPr/>
        </p:nvSpPr>
        <p:spPr>
          <a:xfrm>
            <a:off x="566928" y="2880360"/>
            <a:ext cx="7863840" cy="822960"/>
          </a:xfrm>
          <a:prstGeom prst="rect">
            <a:avLst/>
          </a:prstGeom>
          <a:noFill/>
          <a:ln/>
        </p:spPr>
        <p:txBody>
          <a:bodyPr wrap="square" lIns="0" tIns="0" rIns="0" bIns="0" rtlCol="0" anchor="ctr"/>
          <a:lstStyle/>
          <a:p>
            <a:pPr marL="0" indent="0">
              <a:lnSpc>
                <a:spcPts val="2800"/>
              </a:lnSpc>
              <a:buNone/>
            </a:pPr>
            <a:r>
              <a:rPr lang="en-US" sz="2000" i="1" dirty="0">
                <a:solidFill>
                  <a:srgbClr val="F5E7C8"/>
                </a:solidFill>
                <a:latin typeface="Cambria" pitchFamily="34" charset="0"/>
                <a:ea typeface="Cambria" pitchFamily="34" charset="-122"/>
                <a:cs typeface="Cambria" pitchFamily="34" charset="-120"/>
              </a:rPr>
              <a:t>Planning and tracking it — what your work changes, who it reaches,</a:t>
            </a:r>
            <a:endParaRPr lang="en-US" sz="2000" dirty="0"/>
          </a:p>
          <a:p>
            <a:pPr marL="0" indent="0">
              <a:lnSpc>
                <a:spcPts val="2800"/>
              </a:lnSpc>
              <a:buNone/>
            </a:pPr>
            <a:r>
              <a:rPr lang="en-US" sz="2000" i="1" dirty="0">
                <a:solidFill>
                  <a:srgbClr val="F5E7C8"/>
                </a:solidFill>
                <a:latin typeface="Cambria" pitchFamily="34" charset="0"/>
                <a:ea typeface="Cambria" pitchFamily="34" charset="-122"/>
                <a:cs typeface="Cambria" pitchFamily="34" charset="-120"/>
              </a:rPr>
              <a:t>and how to keep the receipts.</a:t>
            </a:r>
            <a:endParaRPr lang="en-US" sz="2000" dirty="0"/>
          </a:p>
        </p:txBody>
      </p:sp>
      <p:sp>
        <p:nvSpPr>
          <p:cNvPr id="7" name="Shape 4"/>
          <p:cNvSpPr/>
          <p:nvPr/>
        </p:nvSpPr>
        <p:spPr>
          <a:xfrm>
            <a:off x="566928" y="4023360"/>
            <a:ext cx="2011680" cy="0"/>
          </a:xfrm>
          <a:prstGeom prst="line">
            <a:avLst/>
          </a:prstGeom>
          <a:noFill/>
          <a:ln w="25400">
            <a:solidFill>
              <a:srgbClr val="F0B050"/>
            </a:solidFill>
            <a:prstDash val="solid"/>
          </a:ln>
        </p:spPr>
        <p:txBody>
          <a:bodyPr/>
          <a:lstStyle/>
          <a:p>
            <a:endParaRPr lang="en-AU"/>
          </a:p>
        </p:txBody>
      </p:sp>
      <p:sp>
        <p:nvSpPr>
          <p:cNvPr id="8" name="Text 5"/>
          <p:cNvSpPr txBox="1"/>
          <p:nvPr/>
        </p:nvSpPr>
        <p:spPr>
          <a:xfrm>
            <a:off x="566928" y="4251960"/>
            <a:ext cx="8229600" cy="320040"/>
          </a:xfrm>
          <a:prstGeom prst="rect">
            <a:avLst/>
          </a:prstGeom>
          <a:noFill/>
          <a:ln/>
        </p:spPr>
        <p:txBody>
          <a:bodyPr wrap="square" lIns="0" tIns="0" rIns="0" bIns="0" rtlCol="0" anchor="ctr"/>
          <a:lstStyle/>
          <a:p>
            <a:pPr marL="0" indent="0">
              <a:buNone/>
            </a:pPr>
            <a:r>
              <a:rPr lang="en-US" sz="1400" dirty="0">
                <a:solidFill>
                  <a:srgbClr val="F5E7C8"/>
                </a:solidFill>
                <a:latin typeface="Calibri" pitchFamily="34" charset="0"/>
                <a:ea typeface="Calibri" pitchFamily="34" charset="-122"/>
                <a:cs typeface="Calibri" pitchFamily="34" charset="-120"/>
              </a:rPr>
              <a:t>Topic · 40 min read + 30 min exercise</a:t>
            </a:r>
            <a:endParaRPr lang="en-US" sz="1400" dirty="0"/>
          </a:p>
        </p:txBody>
      </p:sp>
      <p:sp>
        <p:nvSpPr>
          <p:cNvPr id="9" name="Shape 6"/>
          <p:cNvSpPr/>
          <p:nvPr/>
        </p:nvSpPr>
        <p:spPr>
          <a:xfrm>
            <a:off x="566928" y="5413248"/>
            <a:ext cx="164592" cy="164592"/>
          </a:xfrm>
          <a:prstGeom prst="ellipse">
            <a:avLst/>
          </a:prstGeom>
          <a:solidFill>
            <a:srgbClr val="F0B050"/>
          </a:solidFill>
          <a:ln/>
        </p:spPr>
        <p:txBody>
          <a:bodyPr/>
          <a:lstStyle/>
          <a:p>
            <a:endParaRPr lang="en-AU"/>
          </a:p>
        </p:txBody>
      </p:sp>
      <p:sp>
        <p:nvSpPr>
          <p:cNvPr id="10" name="Text 7"/>
          <p:cNvSpPr txBox="1"/>
          <p:nvPr/>
        </p:nvSpPr>
        <p:spPr>
          <a:xfrm>
            <a:off x="896112" y="5303520"/>
            <a:ext cx="3200400" cy="329184"/>
          </a:xfrm>
          <a:prstGeom prst="rect">
            <a:avLst/>
          </a:prstGeom>
          <a:noFill/>
          <a:ln/>
        </p:spPr>
        <p:txBody>
          <a:bodyPr wrap="square" lIns="0" tIns="0" rIns="0" bIns="0" rtlCol="0" anchor="ctr"/>
          <a:lstStyle/>
          <a:p>
            <a:pPr marL="0" indent="0">
              <a:buNone/>
            </a:pPr>
            <a:r>
              <a:rPr lang="en-US" sz="1500" b="1" dirty="0">
                <a:solidFill>
                  <a:srgbClr val="F5E7C8"/>
                </a:solidFill>
                <a:latin typeface="Cambria" pitchFamily="34" charset="0"/>
                <a:ea typeface="Cambria" pitchFamily="34" charset="-122"/>
                <a:cs typeface="Cambria" pitchFamily="34" charset="-120"/>
              </a:rPr>
              <a:t>Two things called impact</a:t>
            </a:r>
            <a:endParaRPr lang="en-US" sz="1500" dirty="0"/>
          </a:p>
        </p:txBody>
      </p:sp>
      <p:sp>
        <p:nvSpPr>
          <p:cNvPr id="11" name="Text 8"/>
          <p:cNvSpPr txBox="1"/>
          <p:nvPr/>
        </p:nvSpPr>
        <p:spPr>
          <a:xfrm>
            <a:off x="896112" y="5632704"/>
            <a:ext cx="3200400" cy="310896"/>
          </a:xfrm>
          <a:prstGeom prst="rect">
            <a:avLst/>
          </a:prstGeom>
          <a:noFill/>
          <a:ln/>
        </p:spPr>
        <p:txBody>
          <a:bodyPr wrap="square" lIns="0" tIns="0" rIns="0" bIns="0" rtlCol="0" anchor="ctr"/>
          <a:lstStyle/>
          <a:p>
            <a:pPr marL="0" indent="0">
              <a:buNone/>
            </a:pPr>
            <a:r>
              <a:rPr lang="en-US" sz="1200" dirty="0">
                <a:solidFill>
                  <a:srgbClr val="9DB3A8"/>
                </a:solidFill>
                <a:latin typeface="Calibri" pitchFamily="34" charset="0"/>
                <a:ea typeface="Calibri" pitchFamily="34" charset="-122"/>
                <a:cs typeface="Calibri" pitchFamily="34" charset="-120"/>
              </a:rPr>
              <a:t>and why only one of them counts</a:t>
            </a:r>
            <a:endParaRPr lang="en-US" sz="1200" dirty="0"/>
          </a:p>
        </p:txBody>
      </p:sp>
      <p:sp>
        <p:nvSpPr>
          <p:cNvPr id="12" name="Shape 9"/>
          <p:cNvSpPr/>
          <p:nvPr/>
        </p:nvSpPr>
        <p:spPr>
          <a:xfrm>
            <a:off x="4251960" y="5413248"/>
            <a:ext cx="164592" cy="164592"/>
          </a:xfrm>
          <a:prstGeom prst="ellipse">
            <a:avLst/>
          </a:prstGeom>
          <a:solidFill>
            <a:srgbClr val="F0B050"/>
          </a:solidFill>
          <a:ln/>
        </p:spPr>
        <p:txBody>
          <a:bodyPr/>
          <a:lstStyle/>
          <a:p>
            <a:endParaRPr lang="en-AU"/>
          </a:p>
        </p:txBody>
      </p:sp>
      <p:sp>
        <p:nvSpPr>
          <p:cNvPr id="13" name="Text 10"/>
          <p:cNvSpPr txBox="1"/>
          <p:nvPr/>
        </p:nvSpPr>
        <p:spPr>
          <a:xfrm>
            <a:off x="4581144" y="5303520"/>
            <a:ext cx="3200400" cy="329184"/>
          </a:xfrm>
          <a:prstGeom prst="rect">
            <a:avLst/>
          </a:prstGeom>
          <a:noFill/>
          <a:ln/>
        </p:spPr>
        <p:txBody>
          <a:bodyPr wrap="square" lIns="0" tIns="0" rIns="0" bIns="0" rtlCol="0" anchor="ctr"/>
          <a:lstStyle/>
          <a:p>
            <a:pPr marL="0" indent="0">
              <a:buNone/>
            </a:pPr>
            <a:r>
              <a:rPr lang="en-US" sz="1500" b="1" dirty="0">
                <a:solidFill>
                  <a:srgbClr val="F5E7C8"/>
                </a:solidFill>
                <a:latin typeface="Cambria" pitchFamily="34" charset="0"/>
                <a:ea typeface="Cambria" pitchFamily="34" charset="-122"/>
                <a:cs typeface="Cambria" pitchFamily="34" charset="-120"/>
              </a:rPr>
              <a:t>Metrics without the nonsense</a:t>
            </a:r>
            <a:endParaRPr lang="en-US" sz="1500" dirty="0"/>
          </a:p>
        </p:txBody>
      </p:sp>
      <p:sp>
        <p:nvSpPr>
          <p:cNvPr id="14" name="Text 11"/>
          <p:cNvSpPr txBox="1"/>
          <p:nvPr/>
        </p:nvSpPr>
        <p:spPr>
          <a:xfrm>
            <a:off x="4581144" y="5632704"/>
            <a:ext cx="3200400" cy="310896"/>
          </a:xfrm>
          <a:prstGeom prst="rect">
            <a:avLst/>
          </a:prstGeom>
          <a:noFill/>
          <a:ln/>
        </p:spPr>
        <p:txBody>
          <a:bodyPr wrap="square" lIns="0" tIns="0" rIns="0" bIns="0" rtlCol="0" anchor="ctr"/>
          <a:lstStyle/>
          <a:p>
            <a:pPr marL="0" indent="0">
              <a:buNone/>
            </a:pPr>
            <a:r>
              <a:rPr lang="en-US" sz="1200" dirty="0">
                <a:solidFill>
                  <a:srgbClr val="9DB3A8"/>
                </a:solidFill>
                <a:latin typeface="Calibri" pitchFamily="34" charset="0"/>
                <a:ea typeface="Calibri" pitchFamily="34" charset="-122"/>
                <a:cs typeface="Calibri" pitchFamily="34" charset="-120"/>
              </a:rPr>
              <a:t>what each number is and is not</a:t>
            </a:r>
            <a:endParaRPr lang="en-US" sz="1200" dirty="0"/>
          </a:p>
        </p:txBody>
      </p:sp>
      <p:sp>
        <p:nvSpPr>
          <p:cNvPr id="15" name="Shape 12"/>
          <p:cNvSpPr/>
          <p:nvPr/>
        </p:nvSpPr>
        <p:spPr>
          <a:xfrm>
            <a:off x="7936992" y="5413248"/>
            <a:ext cx="164592" cy="164592"/>
          </a:xfrm>
          <a:prstGeom prst="ellipse">
            <a:avLst/>
          </a:prstGeom>
          <a:solidFill>
            <a:srgbClr val="F0B050"/>
          </a:solidFill>
          <a:ln/>
        </p:spPr>
        <p:txBody>
          <a:bodyPr/>
          <a:lstStyle/>
          <a:p>
            <a:endParaRPr lang="en-AU"/>
          </a:p>
        </p:txBody>
      </p:sp>
      <p:sp>
        <p:nvSpPr>
          <p:cNvPr id="16" name="Text 13"/>
          <p:cNvSpPr txBox="1"/>
          <p:nvPr/>
        </p:nvSpPr>
        <p:spPr>
          <a:xfrm>
            <a:off x="8266176" y="5303520"/>
            <a:ext cx="3200400" cy="329184"/>
          </a:xfrm>
          <a:prstGeom prst="rect">
            <a:avLst/>
          </a:prstGeom>
          <a:noFill/>
          <a:ln/>
        </p:spPr>
        <p:txBody>
          <a:bodyPr wrap="square" lIns="0" tIns="0" rIns="0" bIns="0" rtlCol="0" anchor="ctr"/>
          <a:lstStyle/>
          <a:p>
            <a:pPr marL="0" indent="0">
              <a:buNone/>
            </a:pPr>
            <a:r>
              <a:rPr lang="en-US" sz="1500" b="1" dirty="0">
                <a:solidFill>
                  <a:srgbClr val="F5E7C8"/>
                </a:solidFill>
                <a:latin typeface="Cambria" pitchFamily="34" charset="0"/>
                <a:ea typeface="Cambria" pitchFamily="34" charset="-122"/>
                <a:cs typeface="Cambria" pitchFamily="34" charset="-120"/>
              </a:rPr>
              <a:t>The record you keep</a:t>
            </a:r>
            <a:endParaRPr lang="en-US" sz="1500" dirty="0"/>
          </a:p>
        </p:txBody>
      </p:sp>
      <p:sp>
        <p:nvSpPr>
          <p:cNvPr id="17" name="Text 14"/>
          <p:cNvSpPr txBox="1"/>
          <p:nvPr/>
        </p:nvSpPr>
        <p:spPr>
          <a:xfrm>
            <a:off x="8266176" y="5632704"/>
            <a:ext cx="3200400" cy="310896"/>
          </a:xfrm>
          <a:prstGeom prst="rect">
            <a:avLst/>
          </a:prstGeom>
          <a:noFill/>
          <a:ln/>
        </p:spPr>
        <p:txBody>
          <a:bodyPr wrap="square" lIns="0" tIns="0" rIns="0" bIns="0" rtlCol="0" anchor="ctr"/>
          <a:lstStyle/>
          <a:p>
            <a:pPr marL="0" indent="0">
              <a:buNone/>
            </a:pPr>
            <a:r>
              <a:rPr lang="en-US" sz="1200" dirty="0">
                <a:solidFill>
                  <a:srgbClr val="9DB3A8"/>
                </a:solidFill>
                <a:latin typeface="Calibri" pitchFamily="34" charset="0"/>
                <a:ea typeface="Calibri" pitchFamily="34" charset="-122"/>
                <a:cs typeface="Calibri" pitchFamily="34" charset="-120"/>
              </a:rPr>
              <a:t>two minutes a month, for years</a:t>
            </a:r>
            <a:endParaRPr lang="en-US" sz="12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AF3E8"/>
        </a:solidFill>
        <a:effectLst/>
      </p:bgPr>
    </p:bg>
    <p:spTree>
      <p:nvGrpSpPr>
        <p:cNvPr id="1" name=""/>
        <p:cNvGrpSpPr/>
        <p:nvPr/>
      </p:nvGrpSpPr>
      <p:grpSpPr>
        <a:xfrm>
          <a:off x="0" y="0"/>
          <a:ext cx="0" cy="0"/>
          <a:chOff x="0" y="0"/>
          <a:chExt cx="0" cy="0"/>
        </a:xfrm>
      </p:grpSpPr>
      <p:sp>
        <p:nvSpPr>
          <p:cNvPr id="2" name="Text 0"/>
          <p:cNvSpPr txBox="1"/>
          <p:nvPr/>
        </p:nvSpPr>
        <p:spPr>
          <a:xfrm>
            <a:off x="566928" y="146304"/>
            <a:ext cx="11057839" cy="274320"/>
          </a:xfrm>
          <a:prstGeom prst="rect">
            <a:avLst/>
          </a:prstGeom>
          <a:noFill/>
          <a:ln/>
        </p:spPr>
        <p:txBody>
          <a:bodyPr wrap="square" lIns="0" tIns="0" rIns="0" bIns="0" rtlCol="0" anchor="ctr"/>
          <a:lstStyle/>
          <a:p>
            <a:pPr marL="0" indent="0">
              <a:buNone/>
            </a:pPr>
            <a:r>
              <a:rPr lang="en-US" sz="1100" b="1" kern="0" spc="200" dirty="0">
                <a:solidFill>
                  <a:srgbClr val="0E8C6A"/>
                </a:solidFill>
                <a:latin typeface="Calibri" pitchFamily="34" charset="0"/>
                <a:ea typeface="Calibri" pitchFamily="34" charset="-122"/>
                <a:cs typeface="Calibri" pitchFamily="34" charset="-120"/>
              </a:rPr>
              <a:t>LET’S TALK · 15 MIN</a:t>
            </a:r>
            <a:endParaRPr lang="en-US" sz="1100" dirty="0"/>
          </a:p>
        </p:txBody>
      </p:sp>
      <p:sp>
        <p:nvSpPr>
          <p:cNvPr id="3" name="Text 1"/>
          <p:cNvSpPr txBox="1"/>
          <p:nvPr/>
        </p:nvSpPr>
        <p:spPr>
          <a:xfrm>
            <a:off x="566928" y="384048"/>
            <a:ext cx="11057839" cy="640080"/>
          </a:xfrm>
          <a:prstGeom prst="rect">
            <a:avLst/>
          </a:prstGeom>
          <a:noFill/>
          <a:ln/>
        </p:spPr>
        <p:txBody>
          <a:bodyPr wrap="square" lIns="0" tIns="0" rIns="0" bIns="0" rtlCol="0" anchor="ctr"/>
          <a:lstStyle/>
          <a:p>
            <a:pPr marL="0" indent="0" algn="l">
              <a:buNone/>
            </a:pPr>
            <a:r>
              <a:rPr lang="en-US" sz="3000" b="1" dirty="0">
                <a:solidFill>
                  <a:srgbClr val="123A2D"/>
                </a:solidFill>
                <a:latin typeface="Cambria" pitchFamily="34" charset="0"/>
                <a:ea typeface="Cambria" pitchFamily="34" charset="-122"/>
                <a:cs typeface="Cambria" pitchFamily="34" charset="-120"/>
              </a:rPr>
              <a:t>“What would it mean for this work to have mattered?”</a:t>
            </a:r>
            <a:endParaRPr lang="en-US" sz="3000" dirty="0"/>
          </a:p>
        </p:txBody>
      </p:sp>
      <p:sp>
        <p:nvSpPr>
          <p:cNvPr id="4" name="Shape 2"/>
          <p:cNvSpPr/>
          <p:nvPr/>
        </p:nvSpPr>
        <p:spPr>
          <a:xfrm>
            <a:off x="566928" y="1481328"/>
            <a:ext cx="5394960" cy="2103120"/>
          </a:xfrm>
          <a:prstGeom prst="roundRect">
            <a:avLst>
              <a:gd name="adj" fmla="val 3913"/>
            </a:avLst>
          </a:prstGeom>
          <a:solidFill>
            <a:srgbClr val="F2E4C8"/>
          </a:solidFill>
          <a:ln w="12700">
            <a:solidFill>
              <a:srgbClr val="F2E4C8"/>
            </a:solidFill>
            <a:prstDash val="solid"/>
          </a:ln>
          <a:effectLst>
            <a:outerShdw blurRad="76200" dist="12700" dir="5400000" algn="bl" rotWithShape="0">
              <a:srgbClr val="3B342B">
                <a:alpha val="14000"/>
              </a:srgbClr>
            </a:outerShdw>
          </a:effectLst>
        </p:spPr>
        <p:txBody>
          <a:bodyPr/>
          <a:lstStyle/>
          <a:p>
            <a:endParaRPr lang="en-AU"/>
          </a:p>
        </p:txBody>
      </p:sp>
      <p:sp>
        <p:nvSpPr>
          <p:cNvPr id="5" name="Shape 3"/>
          <p:cNvSpPr/>
          <p:nvPr/>
        </p:nvSpPr>
        <p:spPr>
          <a:xfrm>
            <a:off x="859536" y="1773936"/>
            <a:ext cx="566928" cy="566928"/>
          </a:xfrm>
          <a:prstGeom prst="ellipse">
            <a:avLst/>
          </a:prstGeom>
          <a:solidFill>
            <a:srgbClr val="123A2D"/>
          </a:solidFill>
          <a:ln/>
        </p:spPr>
        <p:txBody>
          <a:bodyPr/>
          <a:lstStyle/>
          <a:p>
            <a:endParaRPr lang="en-AU"/>
          </a:p>
        </p:txBody>
      </p:sp>
      <p:pic>
        <p:nvPicPr>
          <p:cNvPr id="6" name="Image 0" descr="preencoded.png"/>
          <p:cNvPicPr>
            <a:picLocks noChangeAspect="1"/>
          </p:cNvPicPr>
          <p:nvPr/>
        </p:nvPicPr>
        <p:blipFill>
          <a:blip r:embed="rId3"/>
          <a:stretch>
            <a:fillRect/>
          </a:stretch>
        </p:blipFill>
        <p:spPr>
          <a:xfrm>
            <a:off x="1001268" y="1915668"/>
            <a:ext cx="283464" cy="283464"/>
          </a:xfrm>
          <a:prstGeom prst="rect">
            <a:avLst/>
          </a:prstGeom>
        </p:spPr>
      </p:pic>
      <p:sp>
        <p:nvSpPr>
          <p:cNvPr id="7" name="Text 4"/>
          <p:cNvSpPr txBox="1"/>
          <p:nvPr/>
        </p:nvSpPr>
        <p:spPr>
          <a:xfrm>
            <a:off x="1591056" y="1810512"/>
            <a:ext cx="4023360" cy="365760"/>
          </a:xfrm>
          <a:prstGeom prst="rect">
            <a:avLst/>
          </a:prstGeom>
          <a:noFill/>
          <a:ln/>
        </p:spPr>
        <p:txBody>
          <a:bodyPr wrap="square" lIns="0" tIns="0" rIns="0" bIns="0" rtlCol="0" anchor="ctr"/>
          <a:lstStyle/>
          <a:p>
            <a:pPr marL="0" indent="0">
              <a:buNone/>
            </a:pPr>
            <a:r>
              <a:rPr lang="en-US" sz="1700" b="1" dirty="0">
                <a:solidFill>
                  <a:srgbClr val="123A2D"/>
                </a:solidFill>
                <a:latin typeface="Cambria" pitchFamily="34" charset="0"/>
                <a:ea typeface="Cambria" pitchFamily="34" charset="-122"/>
                <a:cs typeface="Cambria" pitchFamily="34" charset="-120"/>
              </a:rPr>
              <a:t>So what?</a:t>
            </a:r>
            <a:endParaRPr lang="en-US" sz="1700" dirty="0"/>
          </a:p>
        </p:txBody>
      </p:sp>
      <p:sp>
        <p:nvSpPr>
          <p:cNvPr id="8" name="Text 5"/>
          <p:cNvSpPr txBox="1"/>
          <p:nvPr/>
        </p:nvSpPr>
        <p:spPr>
          <a:xfrm>
            <a:off x="1591056" y="2304288"/>
            <a:ext cx="4023360" cy="1097280"/>
          </a:xfrm>
          <a:prstGeom prst="rect">
            <a:avLst/>
          </a:prstGeom>
          <a:noFill/>
          <a:ln/>
        </p:spPr>
        <p:txBody>
          <a:bodyPr wrap="square" lIns="0" tIns="0" rIns="0" bIns="0" rtlCol="0" anchor="ctr"/>
          <a:lstStyle/>
          <a:p>
            <a:pPr marL="0" indent="0">
              <a:lnSpc>
                <a:spcPts val="1900"/>
              </a:lnSpc>
              <a:buNone/>
            </a:pPr>
            <a:r>
              <a:rPr lang="en-US" sz="1400" dirty="0">
                <a:solidFill>
                  <a:srgbClr val="3B342B"/>
                </a:solidFill>
                <a:latin typeface="Calibri" pitchFamily="34" charset="0"/>
                <a:ea typeface="Calibri" pitchFamily="34" charset="-122"/>
                <a:cs typeface="Calibri" pitchFamily="34" charset="-120"/>
              </a:rPr>
              <a:t>The question at the end of every talk, grant and viva. If you have not rehearsed an answer, you will improvise a bad one.</a:t>
            </a:r>
            <a:endParaRPr lang="en-US" sz="1400" dirty="0"/>
          </a:p>
        </p:txBody>
      </p:sp>
      <p:sp>
        <p:nvSpPr>
          <p:cNvPr id="9" name="Shape 6"/>
          <p:cNvSpPr/>
          <p:nvPr/>
        </p:nvSpPr>
        <p:spPr>
          <a:xfrm>
            <a:off x="6281928" y="1481328"/>
            <a:ext cx="5394960" cy="2103120"/>
          </a:xfrm>
          <a:prstGeom prst="roundRect">
            <a:avLst>
              <a:gd name="adj" fmla="val 3913"/>
            </a:avLst>
          </a:prstGeom>
          <a:solidFill>
            <a:srgbClr val="F2E4C8"/>
          </a:solidFill>
          <a:ln w="12700">
            <a:solidFill>
              <a:srgbClr val="F2E4C8"/>
            </a:solidFill>
            <a:prstDash val="solid"/>
          </a:ln>
          <a:effectLst>
            <a:outerShdw blurRad="76200" dist="12700" dir="5400000" algn="bl" rotWithShape="0">
              <a:srgbClr val="3B342B">
                <a:alpha val="14000"/>
              </a:srgbClr>
            </a:outerShdw>
          </a:effectLst>
        </p:spPr>
        <p:txBody>
          <a:bodyPr/>
          <a:lstStyle/>
          <a:p>
            <a:endParaRPr lang="en-AU"/>
          </a:p>
        </p:txBody>
      </p:sp>
      <p:sp>
        <p:nvSpPr>
          <p:cNvPr id="10" name="Shape 7"/>
          <p:cNvSpPr/>
          <p:nvPr/>
        </p:nvSpPr>
        <p:spPr>
          <a:xfrm>
            <a:off x="6574536" y="1773936"/>
            <a:ext cx="566928" cy="566928"/>
          </a:xfrm>
          <a:prstGeom prst="ellipse">
            <a:avLst/>
          </a:prstGeom>
          <a:solidFill>
            <a:srgbClr val="123A2D"/>
          </a:solidFill>
          <a:ln/>
        </p:spPr>
        <p:txBody>
          <a:bodyPr/>
          <a:lstStyle/>
          <a:p>
            <a:endParaRPr lang="en-AU"/>
          </a:p>
        </p:txBody>
      </p:sp>
      <p:pic>
        <p:nvPicPr>
          <p:cNvPr id="11" name="Image 1" descr="preencoded.png"/>
          <p:cNvPicPr>
            <a:picLocks noChangeAspect="1"/>
          </p:cNvPicPr>
          <p:nvPr/>
        </p:nvPicPr>
        <p:blipFill>
          <a:blip r:embed="rId4"/>
          <a:stretch>
            <a:fillRect/>
          </a:stretch>
        </p:blipFill>
        <p:spPr>
          <a:xfrm>
            <a:off x="6716268" y="1915668"/>
            <a:ext cx="283464" cy="283464"/>
          </a:xfrm>
          <a:prstGeom prst="rect">
            <a:avLst/>
          </a:prstGeom>
        </p:spPr>
      </p:pic>
      <p:sp>
        <p:nvSpPr>
          <p:cNvPr id="12" name="Text 8"/>
          <p:cNvSpPr txBox="1"/>
          <p:nvPr/>
        </p:nvSpPr>
        <p:spPr>
          <a:xfrm>
            <a:off x="7306056" y="1810512"/>
            <a:ext cx="4023360" cy="365760"/>
          </a:xfrm>
          <a:prstGeom prst="rect">
            <a:avLst/>
          </a:prstGeom>
          <a:noFill/>
          <a:ln/>
        </p:spPr>
        <p:txBody>
          <a:bodyPr wrap="square" lIns="0" tIns="0" rIns="0" bIns="0" rtlCol="0" anchor="ctr"/>
          <a:lstStyle/>
          <a:p>
            <a:pPr marL="0" indent="0">
              <a:buNone/>
            </a:pPr>
            <a:r>
              <a:rPr lang="en-US" sz="1700" b="1" dirty="0">
                <a:solidFill>
                  <a:srgbClr val="123A2D"/>
                </a:solidFill>
                <a:latin typeface="Cambria" pitchFamily="34" charset="0"/>
                <a:ea typeface="Cambria" pitchFamily="34" charset="-122"/>
                <a:cs typeface="Cambria" pitchFamily="34" charset="-120"/>
              </a:rPr>
              <a:t>The counting trap</a:t>
            </a:r>
            <a:endParaRPr lang="en-US" sz="1700" dirty="0"/>
          </a:p>
        </p:txBody>
      </p:sp>
      <p:sp>
        <p:nvSpPr>
          <p:cNvPr id="13" name="Text 9"/>
          <p:cNvSpPr txBox="1"/>
          <p:nvPr/>
        </p:nvSpPr>
        <p:spPr>
          <a:xfrm>
            <a:off x="7306056" y="2304288"/>
            <a:ext cx="4023360" cy="1097280"/>
          </a:xfrm>
          <a:prstGeom prst="rect">
            <a:avLst/>
          </a:prstGeom>
          <a:noFill/>
          <a:ln/>
        </p:spPr>
        <p:txBody>
          <a:bodyPr wrap="square" lIns="0" tIns="0" rIns="0" bIns="0" rtlCol="0" anchor="ctr"/>
          <a:lstStyle/>
          <a:p>
            <a:pPr marL="0" indent="0">
              <a:lnSpc>
                <a:spcPts val="1900"/>
              </a:lnSpc>
              <a:buNone/>
            </a:pPr>
            <a:r>
              <a:rPr lang="en-US" sz="1400" dirty="0">
                <a:solidFill>
                  <a:srgbClr val="3B342B"/>
                </a:solidFill>
                <a:latin typeface="Calibri" pitchFamily="34" charset="0"/>
                <a:ea typeface="Calibri" pitchFamily="34" charset="-122"/>
                <a:cs typeface="Calibri" pitchFamily="34" charset="-120"/>
              </a:rPr>
              <a:t>Citations and h-indexes are easy to count, so they get treated as the goal. They are a proxy, and a lagging one.</a:t>
            </a:r>
            <a:endParaRPr lang="en-US" sz="1400" dirty="0"/>
          </a:p>
        </p:txBody>
      </p:sp>
      <p:sp>
        <p:nvSpPr>
          <p:cNvPr id="14" name="Shape 10"/>
          <p:cNvSpPr/>
          <p:nvPr/>
        </p:nvSpPr>
        <p:spPr>
          <a:xfrm>
            <a:off x="566928" y="3895344"/>
            <a:ext cx="5394960" cy="2103120"/>
          </a:xfrm>
          <a:prstGeom prst="roundRect">
            <a:avLst>
              <a:gd name="adj" fmla="val 3913"/>
            </a:avLst>
          </a:prstGeom>
          <a:solidFill>
            <a:srgbClr val="F2E4C8"/>
          </a:solidFill>
          <a:ln w="12700">
            <a:solidFill>
              <a:srgbClr val="F2E4C8"/>
            </a:solidFill>
            <a:prstDash val="solid"/>
          </a:ln>
          <a:effectLst>
            <a:outerShdw blurRad="76200" dist="12700" dir="5400000" algn="bl" rotWithShape="0">
              <a:srgbClr val="3B342B">
                <a:alpha val="14000"/>
              </a:srgbClr>
            </a:outerShdw>
          </a:effectLst>
        </p:spPr>
        <p:txBody>
          <a:bodyPr/>
          <a:lstStyle/>
          <a:p>
            <a:endParaRPr lang="en-AU"/>
          </a:p>
        </p:txBody>
      </p:sp>
      <p:sp>
        <p:nvSpPr>
          <p:cNvPr id="15" name="Shape 11"/>
          <p:cNvSpPr/>
          <p:nvPr/>
        </p:nvSpPr>
        <p:spPr>
          <a:xfrm>
            <a:off x="859536" y="4187952"/>
            <a:ext cx="566928" cy="566928"/>
          </a:xfrm>
          <a:prstGeom prst="ellipse">
            <a:avLst/>
          </a:prstGeom>
          <a:solidFill>
            <a:srgbClr val="123A2D"/>
          </a:solidFill>
          <a:ln/>
        </p:spPr>
        <p:txBody>
          <a:bodyPr/>
          <a:lstStyle/>
          <a:p>
            <a:endParaRPr lang="en-AU"/>
          </a:p>
        </p:txBody>
      </p:sp>
      <p:pic>
        <p:nvPicPr>
          <p:cNvPr id="16" name="Image 2" descr="preencoded.png"/>
          <p:cNvPicPr>
            <a:picLocks noChangeAspect="1"/>
          </p:cNvPicPr>
          <p:nvPr/>
        </p:nvPicPr>
        <p:blipFill>
          <a:blip r:embed="rId5"/>
          <a:stretch>
            <a:fillRect/>
          </a:stretch>
        </p:blipFill>
        <p:spPr>
          <a:xfrm>
            <a:off x="1001268" y="4329684"/>
            <a:ext cx="283464" cy="283464"/>
          </a:xfrm>
          <a:prstGeom prst="rect">
            <a:avLst/>
          </a:prstGeom>
        </p:spPr>
      </p:pic>
      <p:sp>
        <p:nvSpPr>
          <p:cNvPr id="17" name="Text 12"/>
          <p:cNvSpPr txBox="1"/>
          <p:nvPr/>
        </p:nvSpPr>
        <p:spPr>
          <a:xfrm>
            <a:off x="1591056" y="4224528"/>
            <a:ext cx="4023360" cy="365760"/>
          </a:xfrm>
          <a:prstGeom prst="rect">
            <a:avLst/>
          </a:prstGeom>
          <a:noFill/>
          <a:ln/>
        </p:spPr>
        <p:txBody>
          <a:bodyPr wrap="square" lIns="0" tIns="0" rIns="0" bIns="0" rtlCol="0" anchor="ctr"/>
          <a:lstStyle/>
          <a:p>
            <a:pPr marL="0" indent="0">
              <a:buNone/>
            </a:pPr>
            <a:r>
              <a:rPr lang="en-US" sz="1700" b="1" dirty="0">
                <a:solidFill>
                  <a:srgbClr val="123A2D"/>
                </a:solidFill>
                <a:latin typeface="Cambria" pitchFamily="34" charset="0"/>
                <a:ea typeface="Cambria" pitchFamily="34" charset="-122"/>
                <a:cs typeface="Cambria" pitchFamily="34" charset="-120"/>
              </a:rPr>
              <a:t>Too early to say</a:t>
            </a:r>
            <a:endParaRPr lang="en-US" sz="1700" dirty="0"/>
          </a:p>
        </p:txBody>
      </p:sp>
      <p:sp>
        <p:nvSpPr>
          <p:cNvPr id="18" name="Text 13"/>
          <p:cNvSpPr txBox="1"/>
          <p:nvPr/>
        </p:nvSpPr>
        <p:spPr>
          <a:xfrm>
            <a:off x="1591056" y="4718304"/>
            <a:ext cx="4023360" cy="1097280"/>
          </a:xfrm>
          <a:prstGeom prst="rect">
            <a:avLst/>
          </a:prstGeom>
          <a:noFill/>
          <a:ln/>
        </p:spPr>
        <p:txBody>
          <a:bodyPr wrap="square" lIns="0" tIns="0" rIns="0" bIns="0" rtlCol="0" anchor="ctr"/>
          <a:lstStyle/>
          <a:p>
            <a:pPr marL="0" indent="0">
              <a:lnSpc>
                <a:spcPts val="1900"/>
              </a:lnSpc>
              <a:buNone/>
            </a:pPr>
            <a:r>
              <a:rPr lang="en-US" sz="1400" dirty="0">
                <a:solidFill>
                  <a:srgbClr val="3B342B"/>
                </a:solidFill>
                <a:latin typeface="Calibri" pitchFamily="34" charset="0"/>
                <a:ea typeface="Calibri" pitchFamily="34" charset="-122"/>
                <a:cs typeface="Calibri" pitchFamily="34" charset="-120"/>
              </a:rPr>
              <a:t>Most PhDs finish before the real-world change arrives. That is normal. The skill is describing the pathway honestly.</a:t>
            </a:r>
            <a:endParaRPr lang="en-US" sz="1400" dirty="0"/>
          </a:p>
        </p:txBody>
      </p:sp>
      <p:sp>
        <p:nvSpPr>
          <p:cNvPr id="19" name="Shape 14"/>
          <p:cNvSpPr/>
          <p:nvPr/>
        </p:nvSpPr>
        <p:spPr>
          <a:xfrm>
            <a:off x="6281928" y="3895344"/>
            <a:ext cx="5394960" cy="2103120"/>
          </a:xfrm>
          <a:prstGeom prst="roundRect">
            <a:avLst>
              <a:gd name="adj" fmla="val 3913"/>
            </a:avLst>
          </a:prstGeom>
          <a:solidFill>
            <a:srgbClr val="F2E4C8"/>
          </a:solidFill>
          <a:ln w="12700">
            <a:solidFill>
              <a:srgbClr val="F2E4C8"/>
            </a:solidFill>
            <a:prstDash val="solid"/>
          </a:ln>
          <a:effectLst>
            <a:outerShdw blurRad="76200" dist="12700" dir="5400000" algn="bl" rotWithShape="0">
              <a:srgbClr val="3B342B">
                <a:alpha val="14000"/>
              </a:srgbClr>
            </a:outerShdw>
          </a:effectLst>
        </p:spPr>
        <p:txBody>
          <a:bodyPr/>
          <a:lstStyle/>
          <a:p>
            <a:endParaRPr lang="en-AU"/>
          </a:p>
        </p:txBody>
      </p:sp>
      <p:sp>
        <p:nvSpPr>
          <p:cNvPr id="20" name="Shape 15"/>
          <p:cNvSpPr/>
          <p:nvPr/>
        </p:nvSpPr>
        <p:spPr>
          <a:xfrm>
            <a:off x="6574536" y="4187952"/>
            <a:ext cx="566928" cy="566928"/>
          </a:xfrm>
          <a:prstGeom prst="ellipse">
            <a:avLst/>
          </a:prstGeom>
          <a:solidFill>
            <a:srgbClr val="123A2D"/>
          </a:solidFill>
          <a:ln/>
        </p:spPr>
        <p:txBody>
          <a:bodyPr/>
          <a:lstStyle/>
          <a:p>
            <a:endParaRPr lang="en-AU"/>
          </a:p>
        </p:txBody>
      </p:sp>
      <p:pic>
        <p:nvPicPr>
          <p:cNvPr id="21" name="Image 3" descr="preencoded.png"/>
          <p:cNvPicPr>
            <a:picLocks noChangeAspect="1"/>
          </p:cNvPicPr>
          <p:nvPr/>
        </p:nvPicPr>
        <p:blipFill>
          <a:blip r:embed="rId6"/>
          <a:stretch>
            <a:fillRect/>
          </a:stretch>
        </p:blipFill>
        <p:spPr>
          <a:xfrm>
            <a:off x="6716268" y="4329684"/>
            <a:ext cx="283464" cy="283464"/>
          </a:xfrm>
          <a:prstGeom prst="rect">
            <a:avLst/>
          </a:prstGeom>
        </p:spPr>
      </p:pic>
      <p:sp>
        <p:nvSpPr>
          <p:cNvPr id="22" name="Text 16"/>
          <p:cNvSpPr txBox="1"/>
          <p:nvPr/>
        </p:nvSpPr>
        <p:spPr>
          <a:xfrm>
            <a:off x="7306056" y="4224528"/>
            <a:ext cx="4023360" cy="365760"/>
          </a:xfrm>
          <a:prstGeom prst="rect">
            <a:avLst/>
          </a:prstGeom>
          <a:noFill/>
          <a:ln/>
        </p:spPr>
        <p:txBody>
          <a:bodyPr wrap="square" lIns="0" tIns="0" rIns="0" bIns="0" rtlCol="0" anchor="ctr"/>
          <a:lstStyle/>
          <a:p>
            <a:pPr marL="0" indent="0">
              <a:buNone/>
            </a:pPr>
            <a:r>
              <a:rPr lang="en-US" sz="1700" b="1" dirty="0">
                <a:solidFill>
                  <a:srgbClr val="123A2D"/>
                </a:solidFill>
                <a:latin typeface="Cambria" pitchFamily="34" charset="0"/>
                <a:ea typeface="Cambria" pitchFamily="34" charset="-122"/>
                <a:cs typeface="Cambria" pitchFamily="34" charset="-120"/>
              </a:rPr>
              <a:t>Nobody wrote it down</a:t>
            </a:r>
            <a:endParaRPr lang="en-US" sz="1700" dirty="0"/>
          </a:p>
        </p:txBody>
      </p:sp>
      <p:sp>
        <p:nvSpPr>
          <p:cNvPr id="23" name="Text 17"/>
          <p:cNvSpPr txBox="1"/>
          <p:nvPr/>
        </p:nvSpPr>
        <p:spPr>
          <a:xfrm>
            <a:off x="7306056" y="4718304"/>
            <a:ext cx="4023360" cy="1097280"/>
          </a:xfrm>
          <a:prstGeom prst="rect">
            <a:avLst/>
          </a:prstGeom>
          <a:noFill/>
          <a:ln/>
        </p:spPr>
        <p:txBody>
          <a:bodyPr wrap="square" lIns="0" tIns="0" rIns="0" bIns="0" rtlCol="0" anchor="ctr"/>
          <a:lstStyle/>
          <a:p>
            <a:pPr marL="0" indent="0">
              <a:lnSpc>
                <a:spcPts val="1900"/>
              </a:lnSpc>
              <a:buNone/>
            </a:pPr>
            <a:r>
              <a:rPr lang="en-US" sz="1400" dirty="0">
                <a:solidFill>
                  <a:srgbClr val="3B342B"/>
                </a:solidFill>
                <a:latin typeface="Calibri" pitchFamily="34" charset="0"/>
                <a:ea typeface="Calibri" pitchFamily="34" charset="-122"/>
                <a:cs typeface="Calibri" pitchFamily="34" charset="-120"/>
              </a:rPr>
              <a:t>The clinician who emailed in year two is unfindable in year four. Evidence is cheap on the day and expensive later.</a:t>
            </a:r>
            <a:endParaRPr lang="en-US" sz="1400" dirty="0"/>
          </a:p>
        </p:txBody>
      </p:sp>
      <p:sp>
        <p:nvSpPr>
          <p:cNvPr id="24" name="Text 18"/>
          <p:cNvSpPr txBox="1"/>
          <p:nvPr/>
        </p:nvSpPr>
        <p:spPr>
          <a:xfrm>
            <a:off x="566928" y="6327648"/>
            <a:ext cx="11057839" cy="292608"/>
          </a:xfrm>
          <a:prstGeom prst="rect">
            <a:avLst/>
          </a:prstGeom>
          <a:noFill/>
          <a:ln/>
        </p:spPr>
        <p:txBody>
          <a:bodyPr wrap="square" lIns="0" tIns="0" rIns="0" bIns="0" rtlCol="0" anchor="ctr"/>
          <a:lstStyle/>
          <a:p>
            <a:pPr marL="0" indent="0">
              <a:buNone/>
            </a:pPr>
            <a:r>
              <a:rPr lang="en-US" sz="1100" i="1" dirty="0">
                <a:solidFill>
                  <a:srgbClr val="6B6154"/>
                </a:solidFill>
                <a:latin typeface="Calibri" pitchFamily="34" charset="0"/>
                <a:ea typeface="Calibri" pitchFamily="34" charset="-122"/>
                <a:cs typeface="Calibri" pitchFamily="34" charset="-120"/>
              </a:rPr>
              <a:t>Collect themes, not achievements. The point is that everyone is guessing at this.</a:t>
            </a:r>
            <a:endParaRPr lang="en-US" sz="11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AF3E8"/>
        </a:solidFill>
        <a:effectLst/>
      </p:bgPr>
    </p:bg>
    <p:spTree>
      <p:nvGrpSpPr>
        <p:cNvPr id="1" name=""/>
        <p:cNvGrpSpPr/>
        <p:nvPr/>
      </p:nvGrpSpPr>
      <p:grpSpPr>
        <a:xfrm>
          <a:off x="0" y="0"/>
          <a:ext cx="0" cy="0"/>
          <a:chOff x="0" y="0"/>
          <a:chExt cx="0" cy="0"/>
        </a:xfrm>
      </p:grpSpPr>
      <p:sp>
        <p:nvSpPr>
          <p:cNvPr id="2" name="Text 0"/>
          <p:cNvSpPr txBox="1"/>
          <p:nvPr/>
        </p:nvSpPr>
        <p:spPr>
          <a:xfrm>
            <a:off x="566928" y="146304"/>
            <a:ext cx="11057839" cy="274320"/>
          </a:xfrm>
          <a:prstGeom prst="rect">
            <a:avLst/>
          </a:prstGeom>
          <a:noFill/>
          <a:ln/>
        </p:spPr>
        <p:txBody>
          <a:bodyPr wrap="square" lIns="0" tIns="0" rIns="0" bIns="0" rtlCol="0" anchor="ctr"/>
          <a:lstStyle/>
          <a:p>
            <a:pPr marL="0" indent="0">
              <a:buNone/>
            </a:pPr>
            <a:r>
              <a:rPr lang="en-US" sz="1100" b="1" kern="0" spc="200" dirty="0">
                <a:solidFill>
                  <a:srgbClr val="0E8C6A"/>
                </a:solidFill>
                <a:latin typeface="Calibri" pitchFamily="34" charset="0"/>
                <a:ea typeface="Calibri" pitchFamily="34" charset="-122"/>
                <a:cs typeface="Calibri" pitchFamily="34" charset="-120"/>
              </a:rPr>
              <a:t>THE FRAMING</a:t>
            </a:r>
            <a:endParaRPr lang="en-US" sz="1100" dirty="0"/>
          </a:p>
        </p:txBody>
      </p:sp>
      <p:sp>
        <p:nvSpPr>
          <p:cNvPr id="3" name="Text 1"/>
          <p:cNvSpPr txBox="1"/>
          <p:nvPr/>
        </p:nvSpPr>
        <p:spPr>
          <a:xfrm>
            <a:off x="566928" y="384048"/>
            <a:ext cx="11057839" cy="640080"/>
          </a:xfrm>
          <a:prstGeom prst="rect">
            <a:avLst/>
          </a:prstGeom>
          <a:noFill/>
          <a:ln/>
        </p:spPr>
        <p:txBody>
          <a:bodyPr wrap="square" lIns="0" tIns="0" rIns="0" bIns="0" rtlCol="0" anchor="ctr"/>
          <a:lstStyle/>
          <a:p>
            <a:pPr marL="0" indent="0" algn="l">
              <a:buNone/>
            </a:pPr>
            <a:r>
              <a:rPr lang="en-US" sz="3000" b="1" dirty="0">
                <a:solidFill>
                  <a:srgbClr val="123A2D"/>
                </a:solidFill>
                <a:latin typeface="Cambria" pitchFamily="34" charset="0"/>
                <a:ea typeface="Cambria" pitchFamily="34" charset="-122"/>
                <a:cs typeface="Cambria" pitchFamily="34" charset="-120"/>
              </a:rPr>
              <a:t>Two different things are called impact</a:t>
            </a:r>
            <a:endParaRPr lang="en-US" sz="3000" dirty="0"/>
          </a:p>
        </p:txBody>
      </p:sp>
      <p:sp>
        <p:nvSpPr>
          <p:cNvPr id="4" name="Shape 2"/>
          <p:cNvSpPr/>
          <p:nvPr/>
        </p:nvSpPr>
        <p:spPr>
          <a:xfrm>
            <a:off x="566928" y="1371600"/>
            <a:ext cx="5394960" cy="3337560"/>
          </a:xfrm>
          <a:prstGeom prst="roundRect">
            <a:avLst>
              <a:gd name="adj" fmla="val 2466"/>
            </a:avLst>
          </a:prstGeom>
          <a:solidFill>
            <a:srgbClr val="F7DCD2"/>
          </a:solidFill>
          <a:ln w="12700">
            <a:solidFill>
              <a:srgbClr val="F7DCD2"/>
            </a:solidFill>
            <a:prstDash val="solid"/>
          </a:ln>
          <a:effectLst>
            <a:outerShdw blurRad="76200" dist="12700" dir="5400000" algn="bl" rotWithShape="0">
              <a:srgbClr val="3B342B">
                <a:alpha val="14000"/>
              </a:srgbClr>
            </a:outerShdw>
          </a:effectLst>
        </p:spPr>
        <p:txBody>
          <a:bodyPr/>
          <a:lstStyle/>
          <a:p>
            <a:endParaRPr lang="en-AU"/>
          </a:p>
        </p:txBody>
      </p:sp>
      <p:sp>
        <p:nvSpPr>
          <p:cNvPr id="5" name="Shape 3"/>
          <p:cNvSpPr/>
          <p:nvPr/>
        </p:nvSpPr>
        <p:spPr>
          <a:xfrm>
            <a:off x="886968" y="1691640"/>
            <a:ext cx="548640" cy="548640"/>
          </a:xfrm>
          <a:prstGeom prst="ellipse">
            <a:avLst/>
          </a:prstGeom>
          <a:solidFill>
            <a:srgbClr val="E8604C"/>
          </a:solidFill>
          <a:ln/>
        </p:spPr>
        <p:txBody>
          <a:bodyPr/>
          <a:lstStyle/>
          <a:p>
            <a:endParaRPr lang="en-AU"/>
          </a:p>
        </p:txBody>
      </p:sp>
      <p:sp>
        <p:nvSpPr>
          <p:cNvPr id="6" name="Text 4"/>
          <p:cNvSpPr txBox="1"/>
          <p:nvPr/>
        </p:nvSpPr>
        <p:spPr>
          <a:xfrm>
            <a:off x="1591056" y="1755648"/>
            <a:ext cx="4023360" cy="411480"/>
          </a:xfrm>
          <a:prstGeom prst="rect">
            <a:avLst/>
          </a:prstGeom>
          <a:noFill/>
          <a:ln/>
        </p:spPr>
        <p:txBody>
          <a:bodyPr wrap="square" lIns="0" tIns="0" rIns="0" bIns="0" rtlCol="0" anchor="ctr"/>
          <a:lstStyle/>
          <a:p>
            <a:pPr marL="0" indent="0">
              <a:buNone/>
            </a:pPr>
            <a:r>
              <a:rPr lang="en-US" sz="2000" b="1" dirty="0">
                <a:solidFill>
                  <a:srgbClr val="123A2D"/>
                </a:solidFill>
                <a:latin typeface="Cambria" pitchFamily="34" charset="0"/>
                <a:ea typeface="Cambria" pitchFamily="34" charset="-122"/>
                <a:cs typeface="Cambria" pitchFamily="34" charset="-120"/>
              </a:rPr>
              <a:t>Academic impact</a:t>
            </a:r>
            <a:endParaRPr lang="en-US" sz="2000" dirty="0"/>
          </a:p>
        </p:txBody>
      </p:sp>
      <p:sp>
        <p:nvSpPr>
          <p:cNvPr id="7" name="Text 5"/>
          <p:cNvSpPr txBox="1"/>
          <p:nvPr/>
        </p:nvSpPr>
        <p:spPr>
          <a:xfrm>
            <a:off x="978408" y="2514600"/>
            <a:ext cx="4572000" cy="1737360"/>
          </a:xfrm>
          <a:prstGeom prst="rect">
            <a:avLst/>
          </a:prstGeom>
          <a:noFill/>
          <a:ln/>
        </p:spPr>
        <p:txBody>
          <a:bodyPr wrap="square" lIns="0" tIns="0" rIns="0" bIns="0" rtlCol="0" anchor="ctr"/>
          <a:lstStyle/>
          <a:p>
            <a:pPr marL="342900" indent="-342900">
              <a:spcAft>
                <a:spcPts val="800"/>
              </a:spcAft>
              <a:buSzPct val="100000"/>
              <a:buChar char="•"/>
            </a:pPr>
            <a:r>
              <a:rPr lang="en-US" sz="1400" dirty="0">
                <a:solidFill>
                  <a:srgbClr val="3B342B"/>
                </a:solidFill>
                <a:latin typeface="Calibri" pitchFamily="34" charset="0"/>
                <a:ea typeface="Calibri" pitchFamily="34" charset="-122"/>
                <a:cs typeface="Calibri" pitchFamily="34" charset="-120"/>
              </a:rPr>
              <a:t>What happens inside the research system</a:t>
            </a:r>
            <a:endParaRPr lang="en-US" sz="1400" dirty="0"/>
          </a:p>
          <a:p>
            <a:pPr marL="342900" indent="-342900">
              <a:spcAft>
                <a:spcPts val="800"/>
              </a:spcAft>
              <a:buSzPct val="100000"/>
              <a:buChar char="•"/>
            </a:pPr>
            <a:r>
              <a:rPr lang="en-US" sz="1400" dirty="0">
                <a:solidFill>
                  <a:srgbClr val="3B342B"/>
                </a:solidFill>
                <a:latin typeface="Calibri" pitchFamily="34" charset="0"/>
                <a:ea typeface="Calibri" pitchFamily="34" charset="-122"/>
                <a:cs typeface="Calibri" pitchFamily="34" charset="-120"/>
              </a:rPr>
              <a:t>Citations, reuse, where it was published</a:t>
            </a:r>
            <a:endParaRPr lang="en-US" sz="1400" dirty="0"/>
          </a:p>
          <a:p>
            <a:pPr marL="342900" indent="-342900">
              <a:spcAft>
                <a:spcPts val="800"/>
              </a:spcAft>
              <a:buSzPct val="100000"/>
              <a:buChar char="•"/>
            </a:pPr>
            <a:r>
              <a:rPr lang="en-US" sz="1400" dirty="0">
                <a:solidFill>
                  <a:srgbClr val="3B342B"/>
                </a:solidFill>
                <a:latin typeface="Calibri" pitchFamily="34" charset="0"/>
                <a:ea typeface="Calibri" pitchFamily="34" charset="-122"/>
                <a:cs typeface="Calibri" pitchFamily="34" charset="-120"/>
              </a:rPr>
              <a:t>Easy to count — which is exactly the problem</a:t>
            </a:r>
            <a:endParaRPr lang="en-US" sz="1400" dirty="0"/>
          </a:p>
          <a:p>
            <a:pPr marL="342900" indent="-342900">
              <a:spcAft>
                <a:spcPts val="800"/>
              </a:spcAft>
              <a:buSzPct val="100000"/>
              <a:buChar char="•"/>
            </a:pPr>
            <a:r>
              <a:rPr lang="en-US" sz="1400" dirty="0">
                <a:solidFill>
                  <a:srgbClr val="3B342B"/>
                </a:solidFill>
                <a:latin typeface="Calibri" pitchFamily="34" charset="0"/>
                <a:ea typeface="Calibri" pitchFamily="34" charset="-122"/>
                <a:cs typeface="Calibri" pitchFamily="34" charset="-120"/>
              </a:rPr>
              <a:t>Historically what promotion looked at</a:t>
            </a:r>
            <a:endParaRPr lang="en-US" sz="1400" dirty="0"/>
          </a:p>
        </p:txBody>
      </p:sp>
      <p:sp>
        <p:nvSpPr>
          <p:cNvPr id="8" name="Text 6"/>
          <p:cNvSpPr txBox="1"/>
          <p:nvPr/>
        </p:nvSpPr>
        <p:spPr>
          <a:xfrm>
            <a:off x="978408" y="4133088"/>
            <a:ext cx="4572000" cy="365760"/>
          </a:xfrm>
          <a:prstGeom prst="rect">
            <a:avLst/>
          </a:prstGeom>
          <a:noFill/>
          <a:ln/>
        </p:spPr>
        <p:txBody>
          <a:bodyPr wrap="square" lIns="0" tIns="0" rIns="0" bIns="0" rtlCol="0" anchor="ctr"/>
          <a:lstStyle/>
          <a:p>
            <a:pPr marL="0" indent="0">
              <a:buNone/>
            </a:pPr>
            <a:r>
              <a:rPr lang="en-US" sz="1500" b="1" i="1" dirty="0">
                <a:solidFill>
                  <a:srgbClr val="E8604C"/>
                </a:solidFill>
                <a:latin typeface="Cambria" pitchFamily="34" charset="0"/>
                <a:ea typeface="Cambria" pitchFamily="34" charset="-122"/>
                <a:cs typeface="Cambria" pitchFamily="34" charset="-120"/>
              </a:rPr>
              <a:t>Easy to measure</a:t>
            </a:r>
            <a:endParaRPr lang="en-US" sz="1500" dirty="0"/>
          </a:p>
        </p:txBody>
      </p:sp>
      <p:sp>
        <p:nvSpPr>
          <p:cNvPr id="9" name="Shape 7"/>
          <p:cNvSpPr/>
          <p:nvPr/>
        </p:nvSpPr>
        <p:spPr>
          <a:xfrm>
            <a:off x="6281928" y="1371600"/>
            <a:ext cx="5394960" cy="3337560"/>
          </a:xfrm>
          <a:prstGeom prst="roundRect">
            <a:avLst>
              <a:gd name="adj" fmla="val 2466"/>
            </a:avLst>
          </a:prstGeom>
          <a:solidFill>
            <a:srgbClr val="DDEBE2"/>
          </a:solidFill>
          <a:ln w="12700">
            <a:solidFill>
              <a:srgbClr val="DDEBE2"/>
            </a:solidFill>
            <a:prstDash val="solid"/>
          </a:ln>
          <a:effectLst>
            <a:outerShdw blurRad="76200" dist="12700" dir="5400000" algn="bl" rotWithShape="0">
              <a:srgbClr val="3B342B">
                <a:alpha val="14000"/>
              </a:srgbClr>
            </a:outerShdw>
          </a:effectLst>
        </p:spPr>
        <p:txBody>
          <a:bodyPr/>
          <a:lstStyle/>
          <a:p>
            <a:endParaRPr lang="en-AU"/>
          </a:p>
        </p:txBody>
      </p:sp>
      <p:sp>
        <p:nvSpPr>
          <p:cNvPr id="10" name="Shape 8"/>
          <p:cNvSpPr/>
          <p:nvPr/>
        </p:nvSpPr>
        <p:spPr>
          <a:xfrm>
            <a:off x="6601968" y="1691640"/>
            <a:ext cx="548640" cy="548640"/>
          </a:xfrm>
          <a:prstGeom prst="ellipse">
            <a:avLst/>
          </a:prstGeom>
          <a:solidFill>
            <a:srgbClr val="0E8C6A"/>
          </a:solidFill>
          <a:ln/>
        </p:spPr>
        <p:txBody>
          <a:bodyPr/>
          <a:lstStyle/>
          <a:p>
            <a:endParaRPr lang="en-AU"/>
          </a:p>
        </p:txBody>
      </p:sp>
      <p:sp>
        <p:nvSpPr>
          <p:cNvPr id="11" name="Text 9"/>
          <p:cNvSpPr txBox="1"/>
          <p:nvPr/>
        </p:nvSpPr>
        <p:spPr>
          <a:xfrm>
            <a:off x="7306056" y="1755648"/>
            <a:ext cx="4023360" cy="411480"/>
          </a:xfrm>
          <a:prstGeom prst="rect">
            <a:avLst/>
          </a:prstGeom>
          <a:noFill/>
          <a:ln/>
        </p:spPr>
        <p:txBody>
          <a:bodyPr wrap="square" lIns="0" tIns="0" rIns="0" bIns="0" rtlCol="0" anchor="ctr"/>
          <a:lstStyle/>
          <a:p>
            <a:pPr marL="0" indent="0">
              <a:buNone/>
            </a:pPr>
            <a:r>
              <a:rPr lang="en-US" sz="2000" b="1" dirty="0">
                <a:solidFill>
                  <a:srgbClr val="123A2D"/>
                </a:solidFill>
                <a:latin typeface="Cambria" pitchFamily="34" charset="0"/>
                <a:ea typeface="Cambria" pitchFamily="34" charset="-122"/>
                <a:cs typeface="Cambria" pitchFamily="34" charset="-120"/>
              </a:rPr>
              <a:t>Real-world impact</a:t>
            </a:r>
            <a:endParaRPr lang="en-US" sz="2000" dirty="0"/>
          </a:p>
        </p:txBody>
      </p:sp>
      <p:sp>
        <p:nvSpPr>
          <p:cNvPr id="12" name="Text 10"/>
          <p:cNvSpPr txBox="1"/>
          <p:nvPr/>
        </p:nvSpPr>
        <p:spPr>
          <a:xfrm>
            <a:off x="6693408" y="2514600"/>
            <a:ext cx="4572000" cy="1737360"/>
          </a:xfrm>
          <a:prstGeom prst="rect">
            <a:avLst/>
          </a:prstGeom>
          <a:noFill/>
          <a:ln/>
        </p:spPr>
        <p:txBody>
          <a:bodyPr wrap="square" lIns="0" tIns="0" rIns="0" bIns="0" rtlCol="0" anchor="ctr"/>
          <a:lstStyle/>
          <a:p>
            <a:pPr marL="342900" indent="-342900">
              <a:spcAft>
                <a:spcPts val="800"/>
              </a:spcAft>
              <a:buSzPct val="100000"/>
              <a:buChar char="•"/>
            </a:pPr>
            <a:r>
              <a:rPr lang="en-US" sz="1400" dirty="0">
                <a:solidFill>
                  <a:srgbClr val="3B342B"/>
                </a:solidFill>
                <a:latin typeface="Calibri" pitchFamily="34" charset="0"/>
                <a:ea typeface="Calibri" pitchFamily="34" charset="-122"/>
                <a:cs typeface="Calibri" pitchFamily="34" charset="-120"/>
              </a:rPr>
              <a:t>What changes outside the research system</a:t>
            </a:r>
            <a:endParaRPr lang="en-US" sz="1400" dirty="0"/>
          </a:p>
          <a:p>
            <a:pPr marL="342900" indent="-342900">
              <a:spcAft>
                <a:spcPts val="800"/>
              </a:spcAft>
              <a:buSzPct val="100000"/>
              <a:buChar char="•"/>
            </a:pPr>
            <a:r>
              <a:rPr lang="en-US" sz="1400" dirty="0">
                <a:solidFill>
                  <a:srgbClr val="3B342B"/>
                </a:solidFill>
                <a:latin typeface="Calibri" pitchFamily="34" charset="0"/>
                <a:ea typeface="Calibri" pitchFamily="34" charset="-122"/>
                <a:cs typeface="Calibri" pitchFamily="34" charset="-120"/>
              </a:rPr>
              <a:t>A clinician, a standard, a device, a policy</a:t>
            </a:r>
            <a:endParaRPr lang="en-US" sz="1400" dirty="0"/>
          </a:p>
          <a:p>
            <a:pPr marL="342900" indent="-342900">
              <a:spcAft>
                <a:spcPts val="800"/>
              </a:spcAft>
              <a:buSzPct val="100000"/>
              <a:buChar char="•"/>
            </a:pPr>
            <a:r>
              <a:rPr lang="en-US" sz="1400" dirty="0">
                <a:solidFill>
                  <a:srgbClr val="3B342B"/>
                </a:solidFill>
                <a:latin typeface="Calibri" pitchFamily="34" charset="0"/>
                <a:ea typeface="Calibri" pitchFamily="34" charset="-122"/>
                <a:cs typeface="Calibri" pitchFamily="34" charset="-120"/>
              </a:rPr>
              <a:t>What funders now ask you to write about</a:t>
            </a:r>
            <a:endParaRPr lang="en-US" sz="1400" dirty="0"/>
          </a:p>
          <a:p>
            <a:pPr marL="342900" indent="-342900">
              <a:spcAft>
                <a:spcPts val="800"/>
              </a:spcAft>
              <a:buSzPct val="100000"/>
              <a:buChar char="•"/>
            </a:pPr>
            <a:r>
              <a:rPr lang="en-US" sz="1400" dirty="0">
                <a:solidFill>
                  <a:srgbClr val="3B342B"/>
                </a:solidFill>
                <a:latin typeface="Calibri" pitchFamily="34" charset="0"/>
                <a:ea typeface="Calibri" pitchFamily="34" charset="-122"/>
                <a:cs typeface="Calibri" pitchFamily="34" charset="-120"/>
              </a:rPr>
              <a:t>Slow, indirect, and hard to attribute</a:t>
            </a:r>
            <a:endParaRPr lang="en-US" sz="1400" dirty="0"/>
          </a:p>
        </p:txBody>
      </p:sp>
      <p:sp>
        <p:nvSpPr>
          <p:cNvPr id="13" name="Text 11"/>
          <p:cNvSpPr txBox="1"/>
          <p:nvPr/>
        </p:nvSpPr>
        <p:spPr>
          <a:xfrm>
            <a:off x="6693408" y="4133088"/>
            <a:ext cx="4572000" cy="365760"/>
          </a:xfrm>
          <a:prstGeom prst="rect">
            <a:avLst/>
          </a:prstGeom>
          <a:noFill/>
          <a:ln/>
        </p:spPr>
        <p:txBody>
          <a:bodyPr wrap="square" lIns="0" tIns="0" rIns="0" bIns="0" rtlCol="0" anchor="ctr"/>
          <a:lstStyle/>
          <a:p>
            <a:pPr marL="0" indent="0">
              <a:buNone/>
            </a:pPr>
            <a:r>
              <a:rPr lang="en-US" sz="1500" b="1" i="1" dirty="0">
                <a:solidFill>
                  <a:srgbClr val="0E8C6A"/>
                </a:solidFill>
                <a:latin typeface="Cambria" pitchFamily="34" charset="0"/>
                <a:ea typeface="Cambria" pitchFamily="34" charset="-122"/>
                <a:cs typeface="Cambria" pitchFamily="34" charset="-120"/>
              </a:rPr>
              <a:t>What you actually want</a:t>
            </a:r>
            <a:endParaRPr lang="en-US" sz="1500" dirty="0"/>
          </a:p>
        </p:txBody>
      </p:sp>
      <p:pic>
        <p:nvPicPr>
          <p:cNvPr id="14" name="Image 0" descr="preencoded.png"/>
          <p:cNvPicPr>
            <a:picLocks noChangeAspect="1"/>
          </p:cNvPicPr>
          <p:nvPr/>
        </p:nvPicPr>
        <p:blipFill>
          <a:blip r:embed="rId3"/>
          <a:stretch>
            <a:fillRect/>
          </a:stretch>
        </p:blipFill>
        <p:spPr>
          <a:xfrm>
            <a:off x="1024128" y="1828800"/>
            <a:ext cx="274320" cy="274320"/>
          </a:xfrm>
          <a:prstGeom prst="rect">
            <a:avLst/>
          </a:prstGeom>
        </p:spPr>
      </p:pic>
      <p:pic>
        <p:nvPicPr>
          <p:cNvPr id="15" name="Image 1" descr="preencoded.png"/>
          <p:cNvPicPr>
            <a:picLocks noChangeAspect="1"/>
          </p:cNvPicPr>
          <p:nvPr/>
        </p:nvPicPr>
        <p:blipFill>
          <a:blip r:embed="rId4"/>
          <a:stretch>
            <a:fillRect/>
          </a:stretch>
        </p:blipFill>
        <p:spPr>
          <a:xfrm>
            <a:off x="6739128" y="1828800"/>
            <a:ext cx="274320" cy="274320"/>
          </a:xfrm>
          <a:prstGeom prst="rect">
            <a:avLst/>
          </a:prstGeom>
        </p:spPr>
      </p:pic>
      <p:sp>
        <p:nvSpPr>
          <p:cNvPr id="16" name="Shape 12"/>
          <p:cNvSpPr/>
          <p:nvPr/>
        </p:nvSpPr>
        <p:spPr>
          <a:xfrm>
            <a:off x="566928" y="4956048"/>
            <a:ext cx="11055096" cy="868680"/>
          </a:xfrm>
          <a:prstGeom prst="roundRect">
            <a:avLst>
              <a:gd name="adj" fmla="val 8421"/>
            </a:avLst>
          </a:prstGeom>
          <a:solidFill>
            <a:srgbClr val="123A2D"/>
          </a:solidFill>
          <a:ln/>
        </p:spPr>
        <p:txBody>
          <a:bodyPr/>
          <a:lstStyle/>
          <a:p>
            <a:endParaRPr lang="en-AU"/>
          </a:p>
        </p:txBody>
      </p:sp>
      <p:sp>
        <p:nvSpPr>
          <p:cNvPr id="17" name="Text 13"/>
          <p:cNvSpPr txBox="1"/>
          <p:nvPr/>
        </p:nvSpPr>
        <p:spPr>
          <a:xfrm>
            <a:off x="914400" y="5102352"/>
            <a:ext cx="10332720" cy="320040"/>
          </a:xfrm>
          <a:prstGeom prst="rect">
            <a:avLst/>
          </a:prstGeom>
          <a:noFill/>
          <a:ln/>
        </p:spPr>
        <p:txBody>
          <a:bodyPr wrap="square" lIns="0" tIns="0" rIns="0" bIns="0" rtlCol="0" anchor="ctr"/>
          <a:lstStyle/>
          <a:p>
            <a:pPr marL="0" indent="0">
              <a:buNone/>
            </a:pPr>
            <a:r>
              <a:rPr lang="en-US" sz="1600" b="1" dirty="0">
                <a:solidFill>
                  <a:srgbClr val="F0B050"/>
                </a:solidFill>
                <a:latin typeface="Cambria" pitchFamily="34" charset="0"/>
                <a:ea typeface="Cambria" pitchFamily="34" charset="-122"/>
                <a:cs typeface="Cambria" pitchFamily="34" charset="-120"/>
              </a:rPr>
              <a:t>Goodhart’s law: when a measure becomes a target, it stops being a good measure.</a:t>
            </a:r>
            <a:endParaRPr lang="en-US" sz="1600" dirty="0"/>
          </a:p>
        </p:txBody>
      </p:sp>
      <p:sp>
        <p:nvSpPr>
          <p:cNvPr id="18" name="Text 14"/>
          <p:cNvSpPr txBox="1"/>
          <p:nvPr/>
        </p:nvSpPr>
        <p:spPr>
          <a:xfrm>
            <a:off x="914400" y="5431536"/>
            <a:ext cx="10332720" cy="292608"/>
          </a:xfrm>
          <a:prstGeom prst="rect">
            <a:avLst/>
          </a:prstGeom>
          <a:noFill/>
          <a:ln/>
        </p:spPr>
        <p:txBody>
          <a:bodyPr wrap="square" lIns="0" tIns="0" rIns="0" bIns="0" rtlCol="0" anchor="ctr"/>
          <a:lstStyle/>
          <a:p>
            <a:pPr marL="0" indent="0">
              <a:buNone/>
            </a:pPr>
            <a:r>
              <a:rPr lang="en-US" sz="1300" dirty="0">
                <a:solidFill>
                  <a:srgbClr val="F5E7C8"/>
                </a:solidFill>
                <a:latin typeface="Calibri" pitchFamily="34" charset="0"/>
                <a:ea typeface="Calibri" pitchFamily="34" charset="-122"/>
                <a:cs typeface="Calibri" pitchFamily="34" charset="-120"/>
              </a:rPr>
              <a:t>Every metric in this session was a reasonable indicator until people started optimising it.</a:t>
            </a:r>
            <a:endParaRPr lang="en-US" sz="13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AF3E8"/>
        </a:solidFill>
        <a:effectLst/>
      </p:bgPr>
    </p:bg>
    <p:spTree>
      <p:nvGrpSpPr>
        <p:cNvPr id="1" name=""/>
        <p:cNvGrpSpPr/>
        <p:nvPr/>
      </p:nvGrpSpPr>
      <p:grpSpPr>
        <a:xfrm>
          <a:off x="0" y="0"/>
          <a:ext cx="0" cy="0"/>
          <a:chOff x="0" y="0"/>
          <a:chExt cx="0" cy="0"/>
        </a:xfrm>
      </p:grpSpPr>
      <p:sp>
        <p:nvSpPr>
          <p:cNvPr id="2" name="Text 0"/>
          <p:cNvSpPr txBox="1"/>
          <p:nvPr/>
        </p:nvSpPr>
        <p:spPr>
          <a:xfrm>
            <a:off x="566928" y="146304"/>
            <a:ext cx="11057839" cy="274320"/>
          </a:xfrm>
          <a:prstGeom prst="rect">
            <a:avLst/>
          </a:prstGeom>
          <a:noFill/>
          <a:ln/>
        </p:spPr>
        <p:txBody>
          <a:bodyPr wrap="square" lIns="0" tIns="0" rIns="0" bIns="0" rtlCol="0" anchor="ctr"/>
          <a:lstStyle/>
          <a:p>
            <a:pPr marL="0" indent="0">
              <a:buNone/>
            </a:pPr>
            <a:r>
              <a:rPr lang="en-US" sz="1100" b="1" kern="0" spc="200" dirty="0">
                <a:solidFill>
                  <a:srgbClr val="0E8C6A"/>
                </a:solidFill>
                <a:latin typeface="Calibri" pitchFamily="34" charset="0"/>
                <a:ea typeface="Calibri" pitchFamily="34" charset="-122"/>
                <a:cs typeface="Calibri" pitchFamily="34" charset="-120"/>
              </a:rPr>
              <a:t>THE CHAIN</a:t>
            </a:r>
            <a:endParaRPr lang="en-US" sz="1100" dirty="0"/>
          </a:p>
        </p:txBody>
      </p:sp>
      <p:sp>
        <p:nvSpPr>
          <p:cNvPr id="3" name="Text 1"/>
          <p:cNvSpPr txBox="1"/>
          <p:nvPr/>
        </p:nvSpPr>
        <p:spPr>
          <a:xfrm>
            <a:off x="566928" y="384048"/>
            <a:ext cx="11057839" cy="640080"/>
          </a:xfrm>
          <a:prstGeom prst="rect">
            <a:avLst/>
          </a:prstGeom>
          <a:noFill/>
          <a:ln/>
        </p:spPr>
        <p:txBody>
          <a:bodyPr wrap="square" lIns="0" tIns="0" rIns="0" bIns="0" rtlCol="0" anchor="ctr"/>
          <a:lstStyle/>
          <a:p>
            <a:pPr marL="0" indent="0" algn="l">
              <a:buNone/>
            </a:pPr>
            <a:r>
              <a:rPr lang="en-US" sz="3000" b="1" dirty="0">
                <a:solidFill>
                  <a:srgbClr val="123A2D"/>
                </a:solidFill>
                <a:latin typeface="Cambria" pitchFamily="34" charset="0"/>
                <a:ea typeface="Cambria" pitchFamily="34" charset="-122"/>
                <a:cs typeface="Cambria" pitchFamily="34" charset="-120"/>
              </a:rPr>
              <a:t>Outputs are not impact</a:t>
            </a:r>
            <a:endParaRPr lang="en-US" sz="3000" dirty="0"/>
          </a:p>
        </p:txBody>
      </p:sp>
      <p:sp>
        <p:nvSpPr>
          <p:cNvPr id="4" name="Shape 2"/>
          <p:cNvSpPr/>
          <p:nvPr/>
        </p:nvSpPr>
        <p:spPr>
          <a:xfrm>
            <a:off x="566928" y="1417320"/>
            <a:ext cx="1993392" cy="1481328"/>
          </a:xfrm>
          <a:prstGeom prst="roundRect">
            <a:avLst>
              <a:gd name="adj" fmla="val 5556"/>
            </a:avLst>
          </a:prstGeom>
          <a:solidFill>
            <a:srgbClr val="F2E4C8"/>
          </a:solidFill>
          <a:ln w="12700">
            <a:solidFill>
              <a:srgbClr val="F2E4C8"/>
            </a:solidFill>
            <a:prstDash val="solid"/>
          </a:ln>
          <a:effectLst>
            <a:outerShdw blurRad="76200" dist="12700" dir="5400000" algn="bl" rotWithShape="0">
              <a:srgbClr val="3B342B">
                <a:alpha val="14000"/>
              </a:srgbClr>
            </a:outerShdw>
          </a:effectLst>
        </p:spPr>
        <p:txBody>
          <a:bodyPr/>
          <a:lstStyle/>
          <a:p>
            <a:endParaRPr lang="en-AU"/>
          </a:p>
        </p:txBody>
      </p:sp>
      <p:sp>
        <p:nvSpPr>
          <p:cNvPr id="5" name="Text 3"/>
          <p:cNvSpPr txBox="1"/>
          <p:nvPr/>
        </p:nvSpPr>
        <p:spPr>
          <a:xfrm>
            <a:off x="566928" y="1673352"/>
            <a:ext cx="1993392" cy="365760"/>
          </a:xfrm>
          <a:prstGeom prst="rect">
            <a:avLst/>
          </a:prstGeom>
          <a:noFill/>
          <a:ln/>
        </p:spPr>
        <p:txBody>
          <a:bodyPr wrap="square" lIns="0" tIns="0" rIns="0" bIns="0" rtlCol="0" anchor="ctr"/>
          <a:lstStyle/>
          <a:p>
            <a:pPr marL="0" indent="0" algn="ctr">
              <a:buNone/>
            </a:pPr>
            <a:r>
              <a:rPr lang="en-US" sz="1700" b="1" dirty="0">
                <a:solidFill>
                  <a:srgbClr val="3B342B"/>
                </a:solidFill>
                <a:latin typeface="Cambria" pitchFamily="34" charset="0"/>
                <a:ea typeface="Cambria" pitchFamily="34" charset="-122"/>
                <a:cs typeface="Cambria" pitchFamily="34" charset="-120"/>
              </a:rPr>
              <a:t>Inputs</a:t>
            </a:r>
            <a:endParaRPr lang="en-US" sz="1700" dirty="0"/>
          </a:p>
        </p:txBody>
      </p:sp>
      <p:sp>
        <p:nvSpPr>
          <p:cNvPr id="6" name="Text 4"/>
          <p:cNvSpPr txBox="1"/>
          <p:nvPr/>
        </p:nvSpPr>
        <p:spPr>
          <a:xfrm>
            <a:off x="694944" y="2093976"/>
            <a:ext cx="1737360" cy="640080"/>
          </a:xfrm>
          <a:prstGeom prst="rect">
            <a:avLst/>
          </a:prstGeom>
          <a:noFill/>
          <a:ln/>
        </p:spPr>
        <p:txBody>
          <a:bodyPr wrap="square" lIns="0" tIns="0" rIns="0" bIns="0" rtlCol="0" anchor="ctr"/>
          <a:lstStyle/>
          <a:p>
            <a:pPr marL="0" indent="0" algn="ctr">
              <a:lnSpc>
                <a:spcPts val="1500"/>
              </a:lnSpc>
              <a:buNone/>
            </a:pPr>
            <a:r>
              <a:rPr lang="en-US" sz="1200" dirty="0">
                <a:solidFill>
                  <a:srgbClr val="3B342B"/>
                </a:solidFill>
                <a:latin typeface="Calibri" pitchFamily="34" charset="0"/>
                <a:ea typeface="Calibri" pitchFamily="34" charset="-122"/>
                <a:cs typeface="Calibri" pitchFamily="34" charset="-120"/>
              </a:rPr>
              <a:t>funding, time,</a:t>
            </a:r>
            <a:endParaRPr lang="en-US" sz="1200" dirty="0"/>
          </a:p>
          <a:p>
            <a:pPr marL="0" indent="0" algn="ctr">
              <a:lnSpc>
                <a:spcPts val="1500"/>
              </a:lnSpc>
              <a:buNone/>
            </a:pPr>
            <a:r>
              <a:rPr lang="en-US" sz="1200" dirty="0">
                <a:solidFill>
                  <a:srgbClr val="3B342B"/>
                </a:solidFill>
                <a:latin typeface="Calibri" pitchFamily="34" charset="0"/>
                <a:ea typeface="Calibri" pitchFamily="34" charset="-122"/>
                <a:cs typeface="Calibri" pitchFamily="34" charset="-120"/>
              </a:rPr>
              <a:t>equipment</a:t>
            </a:r>
            <a:endParaRPr lang="en-US" sz="1200" dirty="0"/>
          </a:p>
        </p:txBody>
      </p:sp>
      <p:sp>
        <p:nvSpPr>
          <p:cNvPr id="7" name="Text 5"/>
          <p:cNvSpPr txBox="1"/>
          <p:nvPr/>
        </p:nvSpPr>
        <p:spPr>
          <a:xfrm>
            <a:off x="2560320" y="1828800"/>
            <a:ext cx="265176" cy="457200"/>
          </a:xfrm>
          <a:prstGeom prst="rect">
            <a:avLst/>
          </a:prstGeom>
          <a:noFill/>
          <a:ln/>
        </p:spPr>
        <p:txBody>
          <a:bodyPr wrap="square" lIns="0" tIns="0" rIns="0" bIns="0" rtlCol="0" anchor="ctr"/>
          <a:lstStyle/>
          <a:p>
            <a:pPr marL="0" indent="0" algn="ctr">
              <a:buNone/>
            </a:pPr>
            <a:r>
              <a:rPr lang="en-US" sz="2200" b="1" dirty="0">
                <a:solidFill>
                  <a:srgbClr val="6B6154"/>
                </a:solidFill>
                <a:latin typeface="Calibri" pitchFamily="34" charset="0"/>
                <a:ea typeface="Calibri" pitchFamily="34" charset="-122"/>
                <a:cs typeface="Calibri" pitchFamily="34" charset="-120"/>
              </a:rPr>
              <a:t>›</a:t>
            </a:r>
            <a:endParaRPr lang="en-US" sz="2200" dirty="0"/>
          </a:p>
        </p:txBody>
      </p:sp>
      <p:sp>
        <p:nvSpPr>
          <p:cNvPr id="8" name="Shape 6"/>
          <p:cNvSpPr/>
          <p:nvPr/>
        </p:nvSpPr>
        <p:spPr>
          <a:xfrm>
            <a:off x="2825496" y="1417320"/>
            <a:ext cx="1993392" cy="1481328"/>
          </a:xfrm>
          <a:prstGeom prst="roundRect">
            <a:avLst>
              <a:gd name="adj" fmla="val 5556"/>
            </a:avLst>
          </a:prstGeom>
          <a:solidFill>
            <a:srgbClr val="F2E4C8"/>
          </a:solidFill>
          <a:ln w="12700">
            <a:solidFill>
              <a:srgbClr val="F2E4C8"/>
            </a:solidFill>
            <a:prstDash val="solid"/>
          </a:ln>
          <a:effectLst>
            <a:outerShdw blurRad="76200" dist="12700" dir="5400000" algn="bl" rotWithShape="0">
              <a:srgbClr val="3B342B">
                <a:alpha val="14000"/>
              </a:srgbClr>
            </a:outerShdw>
          </a:effectLst>
        </p:spPr>
        <p:txBody>
          <a:bodyPr/>
          <a:lstStyle/>
          <a:p>
            <a:endParaRPr lang="en-AU"/>
          </a:p>
        </p:txBody>
      </p:sp>
      <p:sp>
        <p:nvSpPr>
          <p:cNvPr id="9" name="Text 7"/>
          <p:cNvSpPr txBox="1"/>
          <p:nvPr/>
        </p:nvSpPr>
        <p:spPr>
          <a:xfrm>
            <a:off x="2825496" y="1673352"/>
            <a:ext cx="1993392" cy="365760"/>
          </a:xfrm>
          <a:prstGeom prst="rect">
            <a:avLst/>
          </a:prstGeom>
          <a:noFill/>
          <a:ln/>
        </p:spPr>
        <p:txBody>
          <a:bodyPr wrap="square" lIns="0" tIns="0" rIns="0" bIns="0" rtlCol="0" anchor="ctr"/>
          <a:lstStyle/>
          <a:p>
            <a:pPr marL="0" indent="0" algn="ctr">
              <a:buNone/>
            </a:pPr>
            <a:r>
              <a:rPr lang="en-US" sz="1700" b="1" dirty="0">
                <a:solidFill>
                  <a:srgbClr val="3B342B"/>
                </a:solidFill>
                <a:latin typeface="Cambria" pitchFamily="34" charset="0"/>
                <a:ea typeface="Cambria" pitchFamily="34" charset="-122"/>
                <a:cs typeface="Cambria" pitchFamily="34" charset="-120"/>
              </a:rPr>
              <a:t>Activities</a:t>
            </a:r>
            <a:endParaRPr lang="en-US" sz="1700" dirty="0"/>
          </a:p>
        </p:txBody>
      </p:sp>
      <p:sp>
        <p:nvSpPr>
          <p:cNvPr id="10" name="Text 8"/>
          <p:cNvSpPr txBox="1"/>
          <p:nvPr/>
        </p:nvSpPr>
        <p:spPr>
          <a:xfrm>
            <a:off x="2953512" y="2093976"/>
            <a:ext cx="1737360" cy="640080"/>
          </a:xfrm>
          <a:prstGeom prst="rect">
            <a:avLst/>
          </a:prstGeom>
          <a:noFill/>
          <a:ln/>
        </p:spPr>
        <p:txBody>
          <a:bodyPr wrap="square" lIns="0" tIns="0" rIns="0" bIns="0" rtlCol="0" anchor="ctr"/>
          <a:lstStyle/>
          <a:p>
            <a:pPr marL="0" indent="0" algn="ctr">
              <a:lnSpc>
                <a:spcPts val="1500"/>
              </a:lnSpc>
              <a:buNone/>
            </a:pPr>
            <a:r>
              <a:rPr lang="en-US" sz="1200" dirty="0">
                <a:solidFill>
                  <a:srgbClr val="3B342B"/>
                </a:solidFill>
                <a:latin typeface="Calibri" pitchFamily="34" charset="0"/>
                <a:ea typeface="Calibri" pitchFamily="34" charset="-122"/>
                <a:cs typeface="Calibri" pitchFamily="34" charset="-120"/>
              </a:rPr>
              <a:t>experiments,</a:t>
            </a:r>
            <a:endParaRPr lang="en-US" sz="1200" dirty="0"/>
          </a:p>
          <a:p>
            <a:pPr marL="0" indent="0" algn="ctr">
              <a:lnSpc>
                <a:spcPts val="1500"/>
              </a:lnSpc>
              <a:buNone/>
            </a:pPr>
            <a:r>
              <a:rPr lang="en-US" sz="1200" dirty="0">
                <a:solidFill>
                  <a:srgbClr val="3B342B"/>
                </a:solidFill>
                <a:latin typeface="Calibri" pitchFamily="34" charset="0"/>
                <a:ea typeface="Calibri" pitchFamily="34" charset="-122"/>
                <a:cs typeface="Calibri" pitchFamily="34" charset="-120"/>
              </a:rPr>
              <a:t>analysis, writing</a:t>
            </a:r>
            <a:endParaRPr lang="en-US" sz="1200" dirty="0"/>
          </a:p>
        </p:txBody>
      </p:sp>
      <p:sp>
        <p:nvSpPr>
          <p:cNvPr id="11" name="Text 9"/>
          <p:cNvSpPr txBox="1"/>
          <p:nvPr/>
        </p:nvSpPr>
        <p:spPr>
          <a:xfrm>
            <a:off x="4818888" y="1828800"/>
            <a:ext cx="265176" cy="457200"/>
          </a:xfrm>
          <a:prstGeom prst="rect">
            <a:avLst/>
          </a:prstGeom>
          <a:noFill/>
          <a:ln/>
        </p:spPr>
        <p:txBody>
          <a:bodyPr wrap="square" lIns="0" tIns="0" rIns="0" bIns="0" rtlCol="0" anchor="ctr"/>
          <a:lstStyle/>
          <a:p>
            <a:pPr marL="0" indent="0" algn="ctr">
              <a:buNone/>
            </a:pPr>
            <a:r>
              <a:rPr lang="en-US" sz="2200" b="1" dirty="0">
                <a:solidFill>
                  <a:srgbClr val="6B6154"/>
                </a:solidFill>
                <a:latin typeface="Calibri" pitchFamily="34" charset="0"/>
                <a:ea typeface="Calibri" pitchFamily="34" charset="-122"/>
                <a:cs typeface="Calibri" pitchFamily="34" charset="-120"/>
              </a:rPr>
              <a:t>›</a:t>
            </a:r>
            <a:endParaRPr lang="en-US" sz="2200" dirty="0"/>
          </a:p>
        </p:txBody>
      </p:sp>
      <p:sp>
        <p:nvSpPr>
          <p:cNvPr id="12" name="Shape 10"/>
          <p:cNvSpPr/>
          <p:nvPr/>
        </p:nvSpPr>
        <p:spPr>
          <a:xfrm>
            <a:off x="5084064" y="1417320"/>
            <a:ext cx="1993392" cy="1481328"/>
          </a:xfrm>
          <a:prstGeom prst="roundRect">
            <a:avLst>
              <a:gd name="adj" fmla="val 5556"/>
            </a:avLst>
          </a:prstGeom>
          <a:solidFill>
            <a:srgbClr val="F0B050"/>
          </a:solidFill>
          <a:ln w="12700">
            <a:solidFill>
              <a:srgbClr val="F0B050"/>
            </a:solidFill>
            <a:prstDash val="solid"/>
          </a:ln>
          <a:effectLst>
            <a:outerShdw blurRad="76200" dist="12700" dir="5400000" algn="bl" rotWithShape="0">
              <a:srgbClr val="3B342B">
                <a:alpha val="14000"/>
              </a:srgbClr>
            </a:outerShdw>
          </a:effectLst>
        </p:spPr>
        <p:txBody>
          <a:bodyPr/>
          <a:lstStyle/>
          <a:p>
            <a:endParaRPr lang="en-AU"/>
          </a:p>
        </p:txBody>
      </p:sp>
      <p:sp>
        <p:nvSpPr>
          <p:cNvPr id="13" name="Text 11"/>
          <p:cNvSpPr txBox="1"/>
          <p:nvPr/>
        </p:nvSpPr>
        <p:spPr>
          <a:xfrm>
            <a:off x="5084064" y="1673352"/>
            <a:ext cx="1993392" cy="365760"/>
          </a:xfrm>
          <a:prstGeom prst="rect">
            <a:avLst/>
          </a:prstGeom>
          <a:noFill/>
          <a:ln/>
        </p:spPr>
        <p:txBody>
          <a:bodyPr wrap="square" lIns="0" tIns="0" rIns="0" bIns="0" rtlCol="0" anchor="ctr"/>
          <a:lstStyle/>
          <a:p>
            <a:pPr marL="0" indent="0" algn="ctr">
              <a:buNone/>
            </a:pPr>
            <a:r>
              <a:rPr lang="en-US" sz="1700" b="1" dirty="0">
                <a:solidFill>
                  <a:srgbClr val="123A2D"/>
                </a:solidFill>
                <a:latin typeface="Cambria" pitchFamily="34" charset="0"/>
                <a:ea typeface="Cambria" pitchFamily="34" charset="-122"/>
                <a:cs typeface="Cambria" pitchFamily="34" charset="-120"/>
              </a:rPr>
              <a:t>Outputs</a:t>
            </a:r>
            <a:endParaRPr lang="en-US" sz="1700" dirty="0"/>
          </a:p>
        </p:txBody>
      </p:sp>
      <p:sp>
        <p:nvSpPr>
          <p:cNvPr id="14" name="Text 12"/>
          <p:cNvSpPr txBox="1"/>
          <p:nvPr/>
        </p:nvSpPr>
        <p:spPr>
          <a:xfrm>
            <a:off x="5212080" y="2093976"/>
            <a:ext cx="1737360" cy="640080"/>
          </a:xfrm>
          <a:prstGeom prst="rect">
            <a:avLst/>
          </a:prstGeom>
          <a:noFill/>
          <a:ln/>
        </p:spPr>
        <p:txBody>
          <a:bodyPr wrap="square" lIns="0" tIns="0" rIns="0" bIns="0" rtlCol="0" anchor="ctr"/>
          <a:lstStyle/>
          <a:p>
            <a:pPr marL="0" indent="0" algn="ctr">
              <a:lnSpc>
                <a:spcPts val="1500"/>
              </a:lnSpc>
              <a:buNone/>
            </a:pPr>
            <a:r>
              <a:rPr lang="en-US" sz="1200" dirty="0">
                <a:solidFill>
                  <a:srgbClr val="123A2D"/>
                </a:solidFill>
                <a:latin typeface="Calibri" pitchFamily="34" charset="0"/>
                <a:ea typeface="Calibri" pitchFamily="34" charset="-122"/>
                <a:cs typeface="Calibri" pitchFamily="34" charset="-120"/>
              </a:rPr>
              <a:t>papers, data,</a:t>
            </a:r>
            <a:endParaRPr lang="en-US" sz="1200" dirty="0"/>
          </a:p>
          <a:p>
            <a:pPr marL="0" indent="0" algn="ctr">
              <a:lnSpc>
                <a:spcPts val="1500"/>
              </a:lnSpc>
              <a:buNone/>
            </a:pPr>
            <a:r>
              <a:rPr lang="en-US" sz="1200" dirty="0">
                <a:solidFill>
                  <a:srgbClr val="123A2D"/>
                </a:solidFill>
                <a:latin typeface="Calibri" pitchFamily="34" charset="0"/>
                <a:ea typeface="Calibri" pitchFamily="34" charset="-122"/>
                <a:cs typeface="Calibri" pitchFamily="34" charset="-120"/>
              </a:rPr>
              <a:t>code, a thesis</a:t>
            </a:r>
            <a:endParaRPr lang="en-US" sz="1200" dirty="0"/>
          </a:p>
        </p:txBody>
      </p:sp>
      <p:sp>
        <p:nvSpPr>
          <p:cNvPr id="15" name="Text 13"/>
          <p:cNvSpPr txBox="1"/>
          <p:nvPr/>
        </p:nvSpPr>
        <p:spPr>
          <a:xfrm>
            <a:off x="7077456" y="1828800"/>
            <a:ext cx="265176" cy="457200"/>
          </a:xfrm>
          <a:prstGeom prst="rect">
            <a:avLst/>
          </a:prstGeom>
          <a:noFill/>
          <a:ln/>
        </p:spPr>
        <p:txBody>
          <a:bodyPr wrap="square" lIns="0" tIns="0" rIns="0" bIns="0" rtlCol="0" anchor="ctr"/>
          <a:lstStyle/>
          <a:p>
            <a:pPr marL="0" indent="0" algn="ctr">
              <a:buNone/>
            </a:pPr>
            <a:r>
              <a:rPr lang="en-US" sz="2200" b="1" dirty="0">
                <a:solidFill>
                  <a:srgbClr val="6B6154"/>
                </a:solidFill>
                <a:latin typeface="Calibri" pitchFamily="34" charset="0"/>
                <a:ea typeface="Calibri" pitchFamily="34" charset="-122"/>
                <a:cs typeface="Calibri" pitchFamily="34" charset="-120"/>
              </a:rPr>
              <a:t>›</a:t>
            </a:r>
            <a:endParaRPr lang="en-US" sz="2200" dirty="0"/>
          </a:p>
        </p:txBody>
      </p:sp>
      <p:sp>
        <p:nvSpPr>
          <p:cNvPr id="16" name="Shape 14"/>
          <p:cNvSpPr/>
          <p:nvPr/>
        </p:nvSpPr>
        <p:spPr>
          <a:xfrm>
            <a:off x="7342632" y="1417320"/>
            <a:ext cx="1993392" cy="1481328"/>
          </a:xfrm>
          <a:prstGeom prst="roundRect">
            <a:avLst>
              <a:gd name="adj" fmla="val 5556"/>
            </a:avLst>
          </a:prstGeom>
          <a:solidFill>
            <a:srgbClr val="0E8C6A"/>
          </a:solidFill>
          <a:ln w="12700">
            <a:solidFill>
              <a:srgbClr val="0E8C6A"/>
            </a:solidFill>
            <a:prstDash val="solid"/>
          </a:ln>
          <a:effectLst>
            <a:outerShdw blurRad="76200" dist="12700" dir="5400000" algn="bl" rotWithShape="0">
              <a:srgbClr val="3B342B">
                <a:alpha val="14000"/>
              </a:srgbClr>
            </a:outerShdw>
          </a:effectLst>
        </p:spPr>
        <p:txBody>
          <a:bodyPr/>
          <a:lstStyle/>
          <a:p>
            <a:endParaRPr lang="en-AU"/>
          </a:p>
        </p:txBody>
      </p:sp>
      <p:sp>
        <p:nvSpPr>
          <p:cNvPr id="17" name="Text 15"/>
          <p:cNvSpPr txBox="1"/>
          <p:nvPr/>
        </p:nvSpPr>
        <p:spPr>
          <a:xfrm>
            <a:off x="7342632" y="1673352"/>
            <a:ext cx="1993392" cy="365760"/>
          </a:xfrm>
          <a:prstGeom prst="rect">
            <a:avLst/>
          </a:prstGeom>
          <a:noFill/>
          <a:ln/>
        </p:spPr>
        <p:txBody>
          <a:bodyPr wrap="square" lIns="0" tIns="0" rIns="0" bIns="0" rtlCol="0" anchor="ctr"/>
          <a:lstStyle/>
          <a:p>
            <a:pPr marL="0" indent="0" algn="ctr">
              <a:buNone/>
            </a:pPr>
            <a:r>
              <a:rPr lang="en-US" sz="1700" b="1" dirty="0">
                <a:solidFill>
                  <a:srgbClr val="FFFFFF"/>
                </a:solidFill>
                <a:latin typeface="Cambria" pitchFamily="34" charset="0"/>
                <a:ea typeface="Cambria" pitchFamily="34" charset="-122"/>
                <a:cs typeface="Cambria" pitchFamily="34" charset="-120"/>
              </a:rPr>
              <a:t>Outcomes</a:t>
            </a:r>
            <a:endParaRPr lang="en-US" sz="1700" dirty="0"/>
          </a:p>
        </p:txBody>
      </p:sp>
      <p:sp>
        <p:nvSpPr>
          <p:cNvPr id="18" name="Text 16"/>
          <p:cNvSpPr txBox="1"/>
          <p:nvPr/>
        </p:nvSpPr>
        <p:spPr>
          <a:xfrm>
            <a:off x="7470648" y="2093976"/>
            <a:ext cx="1737360" cy="640080"/>
          </a:xfrm>
          <a:prstGeom prst="rect">
            <a:avLst/>
          </a:prstGeom>
          <a:noFill/>
          <a:ln/>
        </p:spPr>
        <p:txBody>
          <a:bodyPr wrap="square" lIns="0" tIns="0" rIns="0" bIns="0" rtlCol="0" anchor="ctr"/>
          <a:lstStyle/>
          <a:p>
            <a:pPr marL="0" indent="0" algn="ctr">
              <a:lnSpc>
                <a:spcPts val="1500"/>
              </a:lnSpc>
              <a:buNone/>
            </a:pPr>
            <a:r>
              <a:rPr lang="en-US" sz="1200" dirty="0">
                <a:solidFill>
                  <a:srgbClr val="FFFFFF"/>
                </a:solidFill>
                <a:latin typeface="Calibri" pitchFamily="34" charset="0"/>
                <a:ea typeface="Calibri" pitchFamily="34" charset="-122"/>
                <a:cs typeface="Calibri" pitchFamily="34" charset="-120"/>
              </a:rPr>
              <a:t>adopted, cited,</a:t>
            </a:r>
            <a:endParaRPr lang="en-US" sz="1200" dirty="0"/>
          </a:p>
          <a:p>
            <a:pPr marL="0" indent="0" algn="ctr">
              <a:lnSpc>
                <a:spcPts val="1500"/>
              </a:lnSpc>
              <a:buNone/>
            </a:pPr>
            <a:r>
              <a:rPr lang="en-US" sz="1200" dirty="0">
                <a:solidFill>
                  <a:srgbClr val="FFFFFF"/>
                </a:solidFill>
                <a:latin typeface="Calibri" pitchFamily="34" charset="0"/>
                <a:ea typeface="Calibri" pitchFamily="34" charset="-122"/>
                <a:cs typeface="Calibri" pitchFamily="34" charset="-120"/>
              </a:rPr>
              <a:t>built on</a:t>
            </a:r>
            <a:endParaRPr lang="en-US" sz="1200" dirty="0"/>
          </a:p>
        </p:txBody>
      </p:sp>
      <p:sp>
        <p:nvSpPr>
          <p:cNvPr id="19" name="Text 17"/>
          <p:cNvSpPr txBox="1"/>
          <p:nvPr/>
        </p:nvSpPr>
        <p:spPr>
          <a:xfrm>
            <a:off x="9336024" y="1828800"/>
            <a:ext cx="265176" cy="457200"/>
          </a:xfrm>
          <a:prstGeom prst="rect">
            <a:avLst/>
          </a:prstGeom>
          <a:noFill/>
          <a:ln/>
        </p:spPr>
        <p:txBody>
          <a:bodyPr wrap="square" lIns="0" tIns="0" rIns="0" bIns="0" rtlCol="0" anchor="ctr"/>
          <a:lstStyle/>
          <a:p>
            <a:pPr marL="0" indent="0" algn="ctr">
              <a:buNone/>
            </a:pPr>
            <a:r>
              <a:rPr lang="en-US" sz="2200" b="1" dirty="0">
                <a:solidFill>
                  <a:srgbClr val="6B6154"/>
                </a:solidFill>
                <a:latin typeface="Calibri" pitchFamily="34" charset="0"/>
                <a:ea typeface="Calibri" pitchFamily="34" charset="-122"/>
                <a:cs typeface="Calibri" pitchFamily="34" charset="-120"/>
              </a:rPr>
              <a:t>›</a:t>
            </a:r>
            <a:endParaRPr lang="en-US" sz="2200" dirty="0"/>
          </a:p>
        </p:txBody>
      </p:sp>
      <p:sp>
        <p:nvSpPr>
          <p:cNvPr id="20" name="Shape 18"/>
          <p:cNvSpPr/>
          <p:nvPr/>
        </p:nvSpPr>
        <p:spPr>
          <a:xfrm>
            <a:off x="9601200" y="1417320"/>
            <a:ext cx="1993392" cy="1481328"/>
          </a:xfrm>
          <a:prstGeom prst="roundRect">
            <a:avLst>
              <a:gd name="adj" fmla="val 5556"/>
            </a:avLst>
          </a:prstGeom>
          <a:solidFill>
            <a:srgbClr val="123A2D"/>
          </a:solidFill>
          <a:ln w="12700">
            <a:solidFill>
              <a:srgbClr val="123A2D"/>
            </a:solidFill>
            <a:prstDash val="solid"/>
          </a:ln>
          <a:effectLst>
            <a:outerShdw blurRad="76200" dist="12700" dir="5400000" algn="bl" rotWithShape="0">
              <a:srgbClr val="3B342B">
                <a:alpha val="14000"/>
              </a:srgbClr>
            </a:outerShdw>
          </a:effectLst>
        </p:spPr>
        <p:txBody>
          <a:bodyPr/>
          <a:lstStyle/>
          <a:p>
            <a:endParaRPr lang="en-AU"/>
          </a:p>
        </p:txBody>
      </p:sp>
      <p:sp>
        <p:nvSpPr>
          <p:cNvPr id="21" name="Text 19"/>
          <p:cNvSpPr txBox="1"/>
          <p:nvPr/>
        </p:nvSpPr>
        <p:spPr>
          <a:xfrm>
            <a:off x="9601200" y="1673352"/>
            <a:ext cx="1993392" cy="365760"/>
          </a:xfrm>
          <a:prstGeom prst="rect">
            <a:avLst/>
          </a:prstGeom>
          <a:noFill/>
          <a:ln/>
        </p:spPr>
        <p:txBody>
          <a:bodyPr wrap="square" lIns="0" tIns="0" rIns="0" bIns="0" rtlCol="0" anchor="ctr"/>
          <a:lstStyle/>
          <a:p>
            <a:pPr marL="0" indent="0" algn="ctr">
              <a:buNone/>
            </a:pPr>
            <a:r>
              <a:rPr lang="en-US" sz="1700" b="1" dirty="0">
                <a:solidFill>
                  <a:srgbClr val="F5E7C8"/>
                </a:solidFill>
                <a:latin typeface="Cambria" pitchFamily="34" charset="0"/>
                <a:ea typeface="Cambria" pitchFamily="34" charset="-122"/>
                <a:cs typeface="Cambria" pitchFamily="34" charset="-120"/>
              </a:rPr>
              <a:t>Impact</a:t>
            </a:r>
            <a:endParaRPr lang="en-US" sz="1700" dirty="0"/>
          </a:p>
        </p:txBody>
      </p:sp>
      <p:sp>
        <p:nvSpPr>
          <p:cNvPr id="22" name="Text 20"/>
          <p:cNvSpPr txBox="1"/>
          <p:nvPr/>
        </p:nvSpPr>
        <p:spPr>
          <a:xfrm>
            <a:off x="9729216" y="2093976"/>
            <a:ext cx="1737360" cy="640080"/>
          </a:xfrm>
          <a:prstGeom prst="rect">
            <a:avLst/>
          </a:prstGeom>
          <a:noFill/>
          <a:ln/>
        </p:spPr>
        <p:txBody>
          <a:bodyPr wrap="square" lIns="0" tIns="0" rIns="0" bIns="0" rtlCol="0" anchor="ctr"/>
          <a:lstStyle/>
          <a:p>
            <a:pPr marL="0" indent="0" algn="ctr">
              <a:lnSpc>
                <a:spcPts val="1500"/>
              </a:lnSpc>
              <a:buNone/>
            </a:pPr>
            <a:r>
              <a:rPr lang="en-US" sz="1200" dirty="0">
                <a:solidFill>
                  <a:srgbClr val="F5E7C8"/>
                </a:solidFill>
                <a:latin typeface="Calibri" pitchFamily="34" charset="0"/>
                <a:ea typeface="Calibri" pitchFamily="34" charset="-122"/>
                <a:cs typeface="Calibri" pitchFamily="34" charset="-120"/>
              </a:rPr>
              <a:t>what that change</a:t>
            </a:r>
            <a:endParaRPr lang="en-US" sz="1200" dirty="0"/>
          </a:p>
          <a:p>
            <a:pPr marL="0" indent="0" algn="ctr">
              <a:lnSpc>
                <a:spcPts val="1500"/>
              </a:lnSpc>
              <a:buNone/>
            </a:pPr>
            <a:r>
              <a:rPr lang="en-US" sz="1200" dirty="0">
                <a:solidFill>
                  <a:srgbClr val="F5E7C8"/>
                </a:solidFill>
                <a:latin typeface="Calibri" pitchFamily="34" charset="0"/>
                <a:ea typeface="Calibri" pitchFamily="34" charset="-122"/>
                <a:cs typeface="Calibri" pitchFamily="34" charset="-120"/>
              </a:rPr>
              <a:t>was worth</a:t>
            </a:r>
            <a:endParaRPr lang="en-US" sz="1200" dirty="0"/>
          </a:p>
        </p:txBody>
      </p:sp>
      <p:sp>
        <p:nvSpPr>
          <p:cNvPr id="23" name="Text 21"/>
          <p:cNvSpPr txBox="1"/>
          <p:nvPr/>
        </p:nvSpPr>
        <p:spPr>
          <a:xfrm>
            <a:off x="566928" y="3154680"/>
            <a:ext cx="11055096" cy="457200"/>
          </a:xfrm>
          <a:prstGeom prst="rect">
            <a:avLst/>
          </a:prstGeom>
          <a:noFill/>
          <a:ln/>
        </p:spPr>
        <p:txBody>
          <a:bodyPr wrap="square" lIns="0" tIns="0" rIns="0" bIns="0" rtlCol="0" anchor="ctr"/>
          <a:lstStyle/>
          <a:p>
            <a:pPr marL="0" indent="0">
              <a:buNone/>
            </a:pPr>
            <a:r>
              <a:rPr lang="en-US" sz="1400" dirty="0">
                <a:solidFill>
                  <a:srgbClr val="3B342B"/>
                </a:solidFill>
                <a:latin typeface="Calibri" pitchFamily="34" charset="0"/>
                <a:ea typeface="Calibri" pitchFamily="34" charset="-122"/>
                <a:cs typeface="Calibri" pitchFamily="34" charset="-120"/>
              </a:rPr>
              <a:t>A paper is an output. A paper that changed what a clinic does is impact. Most research degrees finish around outputs and early outcomes — say so plainly rather than inflating one into the other.</a:t>
            </a:r>
            <a:endParaRPr lang="en-US" sz="1400" dirty="0"/>
          </a:p>
        </p:txBody>
      </p:sp>
      <p:sp>
        <p:nvSpPr>
          <p:cNvPr id="24" name="Text 22"/>
          <p:cNvSpPr txBox="1"/>
          <p:nvPr/>
        </p:nvSpPr>
        <p:spPr>
          <a:xfrm>
            <a:off x="566928" y="3886200"/>
            <a:ext cx="11055096" cy="365760"/>
          </a:xfrm>
          <a:prstGeom prst="rect">
            <a:avLst/>
          </a:prstGeom>
          <a:noFill/>
          <a:ln/>
        </p:spPr>
        <p:txBody>
          <a:bodyPr wrap="square" lIns="0" tIns="0" rIns="0" bIns="0" rtlCol="0" anchor="ctr"/>
          <a:lstStyle/>
          <a:p>
            <a:pPr marL="0" indent="0">
              <a:buNone/>
            </a:pPr>
            <a:r>
              <a:rPr lang="en-US" sz="1800" b="1" dirty="0">
                <a:solidFill>
                  <a:srgbClr val="123A2D"/>
                </a:solidFill>
                <a:latin typeface="Cambria" pitchFamily="34" charset="0"/>
                <a:ea typeface="Cambria" pitchFamily="34" charset="-122"/>
                <a:cs typeface="Cambria" pitchFamily="34" charset="-120"/>
              </a:rPr>
              <a:t>Four kinds worth checking against (NHMRC’s categories, and UQ’s)</a:t>
            </a:r>
            <a:endParaRPr lang="en-US" sz="1800" dirty="0"/>
          </a:p>
        </p:txBody>
      </p:sp>
      <p:sp>
        <p:nvSpPr>
          <p:cNvPr id="25" name="Shape 23"/>
          <p:cNvSpPr/>
          <p:nvPr/>
        </p:nvSpPr>
        <p:spPr>
          <a:xfrm>
            <a:off x="566928" y="4462272"/>
            <a:ext cx="2544775" cy="1389888"/>
          </a:xfrm>
          <a:prstGeom prst="roundRect">
            <a:avLst>
              <a:gd name="adj" fmla="val 5263"/>
            </a:avLst>
          </a:prstGeom>
          <a:solidFill>
            <a:srgbClr val="FFFFFF"/>
          </a:solidFill>
          <a:ln w="12700">
            <a:solidFill>
              <a:srgbClr val="F2E4C8"/>
            </a:solidFill>
            <a:prstDash val="solid"/>
          </a:ln>
          <a:effectLst>
            <a:outerShdw blurRad="76200" dist="12700" dir="5400000" algn="bl" rotWithShape="0">
              <a:srgbClr val="3B342B">
                <a:alpha val="14000"/>
              </a:srgbClr>
            </a:outerShdw>
          </a:effectLst>
        </p:spPr>
        <p:txBody>
          <a:bodyPr/>
          <a:lstStyle/>
          <a:p>
            <a:endParaRPr lang="en-AU"/>
          </a:p>
        </p:txBody>
      </p:sp>
      <p:sp>
        <p:nvSpPr>
          <p:cNvPr id="26" name="Shape 24"/>
          <p:cNvSpPr/>
          <p:nvPr/>
        </p:nvSpPr>
        <p:spPr>
          <a:xfrm>
            <a:off x="822960" y="4700016"/>
            <a:ext cx="457200" cy="457200"/>
          </a:xfrm>
          <a:prstGeom prst="ellipse">
            <a:avLst/>
          </a:prstGeom>
          <a:solidFill>
            <a:srgbClr val="123A2D"/>
          </a:solidFill>
          <a:ln/>
        </p:spPr>
        <p:txBody>
          <a:bodyPr/>
          <a:lstStyle/>
          <a:p>
            <a:endParaRPr lang="en-AU"/>
          </a:p>
        </p:txBody>
      </p:sp>
      <p:pic>
        <p:nvPicPr>
          <p:cNvPr id="27" name="Image 0" descr="preencoded.png"/>
          <p:cNvPicPr>
            <a:picLocks noChangeAspect="1"/>
          </p:cNvPicPr>
          <p:nvPr/>
        </p:nvPicPr>
        <p:blipFill>
          <a:blip r:embed="rId3"/>
          <a:stretch>
            <a:fillRect/>
          </a:stretch>
        </p:blipFill>
        <p:spPr>
          <a:xfrm>
            <a:off x="937260" y="4814316"/>
            <a:ext cx="228600" cy="228600"/>
          </a:xfrm>
          <a:prstGeom prst="rect">
            <a:avLst/>
          </a:prstGeom>
        </p:spPr>
      </p:pic>
      <p:sp>
        <p:nvSpPr>
          <p:cNvPr id="28" name="Text 25"/>
          <p:cNvSpPr txBox="1"/>
          <p:nvPr/>
        </p:nvSpPr>
        <p:spPr>
          <a:xfrm>
            <a:off x="1408176" y="4736592"/>
            <a:ext cx="1447495" cy="320040"/>
          </a:xfrm>
          <a:prstGeom prst="rect">
            <a:avLst/>
          </a:prstGeom>
          <a:noFill/>
          <a:ln/>
        </p:spPr>
        <p:txBody>
          <a:bodyPr wrap="square" lIns="0" tIns="0" rIns="0" bIns="0" rtlCol="0" anchor="ctr"/>
          <a:lstStyle/>
          <a:p>
            <a:pPr marL="0" indent="0">
              <a:buNone/>
            </a:pPr>
            <a:r>
              <a:rPr lang="en-US" sz="1500" b="1" dirty="0">
                <a:solidFill>
                  <a:srgbClr val="123A2D"/>
                </a:solidFill>
                <a:latin typeface="Cambria" pitchFamily="34" charset="0"/>
                <a:ea typeface="Cambria" pitchFamily="34" charset="-122"/>
                <a:cs typeface="Cambria" pitchFamily="34" charset="-120"/>
              </a:rPr>
              <a:t>Knowledge</a:t>
            </a:r>
            <a:endParaRPr lang="en-US" sz="1500" dirty="0"/>
          </a:p>
        </p:txBody>
      </p:sp>
      <p:sp>
        <p:nvSpPr>
          <p:cNvPr id="29" name="Text 26"/>
          <p:cNvSpPr txBox="1"/>
          <p:nvPr/>
        </p:nvSpPr>
        <p:spPr>
          <a:xfrm>
            <a:off x="822960" y="5248656"/>
            <a:ext cx="2032711" cy="548640"/>
          </a:xfrm>
          <a:prstGeom prst="rect">
            <a:avLst/>
          </a:prstGeom>
          <a:noFill/>
          <a:ln/>
        </p:spPr>
        <p:txBody>
          <a:bodyPr wrap="square" lIns="0" tIns="0" rIns="0" bIns="0" rtlCol="0" anchor="ctr"/>
          <a:lstStyle/>
          <a:p>
            <a:pPr marL="0" indent="0">
              <a:lnSpc>
                <a:spcPts val="1400"/>
              </a:lnSpc>
              <a:buNone/>
            </a:pPr>
            <a:r>
              <a:rPr lang="en-US" sz="1150" dirty="0">
                <a:solidFill>
                  <a:srgbClr val="6B6154"/>
                </a:solidFill>
                <a:latin typeface="Calibri" pitchFamily="34" charset="0"/>
                <a:ea typeface="Calibri" pitchFamily="34" charset="-122"/>
                <a:cs typeface="Calibri" pitchFamily="34" charset="-120"/>
              </a:rPr>
              <a:t>The field understands something it did not</a:t>
            </a:r>
            <a:endParaRPr lang="en-US" sz="1150" dirty="0"/>
          </a:p>
        </p:txBody>
      </p:sp>
      <p:sp>
        <p:nvSpPr>
          <p:cNvPr id="30" name="Shape 27"/>
          <p:cNvSpPr/>
          <p:nvPr/>
        </p:nvSpPr>
        <p:spPr>
          <a:xfrm>
            <a:off x="3404311" y="4462272"/>
            <a:ext cx="2544775" cy="1389888"/>
          </a:xfrm>
          <a:prstGeom prst="roundRect">
            <a:avLst>
              <a:gd name="adj" fmla="val 5263"/>
            </a:avLst>
          </a:prstGeom>
          <a:solidFill>
            <a:srgbClr val="FFFFFF"/>
          </a:solidFill>
          <a:ln w="12700">
            <a:solidFill>
              <a:srgbClr val="F2E4C8"/>
            </a:solidFill>
            <a:prstDash val="solid"/>
          </a:ln>
          <a:effectLst>
            <a:outerShdw blurRad="76200" dist="12700" dir="5400000" algn="bl" rotWithShape="0">
              <a:srgbClr val="3B342B">
                <a:alpha val="14000"/>
              </a:srgbClr>
            </a:outerShdw>
          </a:effectLst>
        </p:spPr>
        <p:txBody>
          <a:bodyPr/>
          <a:lstStyle/>
          <a:p>
            <a:endParaRPr lang="en-AU"/>
          </a:p>
        </p:txBody>
      </p:sp>
      <p:sp>
        <p:nvSpPr>
          <p:cNvPr id="31" name="Shape 28"/>
          <p:cNvSpPr/>
          <p:nvPr/>
        </p:nvSpPr>
        <p:spPr>
          <a:xfrm>
            <a:off x="3660343" y="4700016"/>
            <a:ext cx="457200" cy="457200"/>
          </a:xfrm>
          <a:prstGeom prst="ellipse">
            <a:avLst/>
          </a:prstGeom>
          <a:solidFill>
            <a:srgbClr val="123A2D"/>
          </a:solidFill>
          <a:ln/>
        </p:spPr>
        <p:txBody>
          <a:bodyPr/>
          <a:lstStyle/>
          <a:p>
            <a:endParaRPr lang="en-AU"/>
          </a:p>
        </p:txBody>
      </p:sp>
      <p:pic>
        <p:nvPicPr>
          <p:cNvPr id="32" name="Image 1" descr="preencoded.png"/>
          <p:cNvPicPr>
            <a:picLocks noChangeAspect="1"/>
          </p:cNvPicPr>
          <p:nvPr/>
        </p:nvPicPr>
        <p:blipFill>
          <a:blip r:embed="rId4"/>
          <a:stretch>
            <a:fillRect/>
          </a:stretch>
        </p:blipFill>
        <p:spPr>
          <a:xfrm>
            <a:off x="3774643" y="4814316"/>
            <a:ext cx="228600" cy="228600"/>
          </a:xfrm>
          <a:prstGeom prst="rect">
            <a:avLst/>
          </a:prstGeom>
        </p:spPr>
      </p:pic>
      <p:sp>
        <p:nvSpPr>
          <p:cNvPr id="33" name="Text 29"/>
          <p:cNvSpPr txBox="1"/>
          <p:nvPr/>
        </p:nvSpPr>
        <p:spPr>
          <a:xfrm>
            <a:off x="4245559" y="4736592"/>
            <a:ext cx="1447495" cy="320040"/>
          </a:xfrm>
          <a:prstGeom prst="rect">
            <a:avLst/>
          </a:prstGeom>
          <a:noFill/>
          <a:ln/>
        </p:spPr>
        <p:txBody>
          <a:bodyPr wrap="square" lIns="0" tIns="0" rIns="0" bIns="0" rtlCol="0" anchor="ctr"/>
          <a:lstStyle/>
          <a:p>
            <a:pPr marL="0" indent="0">
              <a:buNone/>
            </a:pPr>
            <a:r>
              <a:rPr lang="en-US" sz="1500" b="1" dirty="0">
                <a:solidFill>
                  <a:srgbClr val="123A2D"/>
                </a:solidFill>
                <a:latin typeface="Cambria" pitchFamily="34" charset="0"/>
                <a:ea typeface="Cambria" pitchFamily="34" charset="-122"/>
                <a:cs typeface="Cambria" pitchFamily="34" charset="-120"/>
              </a:rPr>
              <a:t>Health</a:t>
            </a:r>
            <a:endParaRPr lang="en-US" sz="1500" dirty="0"/>
          </a:p>
        </p:txBody>
      </p:sp>
      <p:sp>
        <p:nvSpPr>
          <p:cNvPr id="34" name="Text 30"/>
          <p:cNvSpPr txBox="1"/>
          <p:nvPr/>
        </p:nvSpPr>
        <p:spPr>
          <a:xfrm>
            <a:off x="3660343" y="5248656"/>
            <a:ext cx="2032711" cy="548640"/>
          </a:xfrm>
          <a:prstGeom prst="rect">
            <a:avLst/>
          </a:prstGeom>
          <a:noFill/>
          <a:ln/>
        </p:spPr>
        <p:txBody>
          <a:bodyPr wrap="square" lIns="0" tIns="0" rIns="0" bIns="0" rtlCol="0" anchor="ctr"/>
          <a:lstStyle/>
          <a:p>
            <a:pPr marL="0" indent="0">
              <a:lnSpc>
                <a:spcPts val="1400"/>
              </a:lnSpc>
              <a:buNone/>
            </a:pPr>
            <a:r>
              <a:rPr lang="en-US" sz="1150" dirty="0">
                <a:solidFill>
                  <a:srgbClr val="6B6154"/>
                </a:solidFill>
                <a:latin typeface="Calibri" pitchFamily="34" charset="0"/>
                <a:ea typeface="Calibri" pitchFamily="34" charset="-122"/>
                <a:cs typeface="Calibri" pitchFamily="34" charset="-120"/>
              </a:rPr>
              <a:t>Outcomes, practice, diagnosis, guidelines</a:t>
            </a:r>
            <a:endParaRPr lang="en-US" sz="1150" dirty="0"/>
          </a:p>
        </p:txBody>
      </p:sp>
      <p:sp>
        <p:nvSpPr>
          <p:cNvPr id="35" name="Shape 31"/>
          <p:cNvSpPr/>
          <p:nvPr/>
        </p:nvSpPr>
        <p:spPr>
          <a:xfrm>
            <a:off x="6241694" y="4462272"/>
            <a:ext cx="2544775" cy="1389888"/>
          </a:xfrm>
          <a:prstGeom prst="roundRect">
            <a:avLst>
              <a:gd name="adj" fmla="val 5263"/>
            </a:avLst>
          </a:prstGeom>
          <a:solidFill>
            <a:srgbClr val="FFFFFF"/>
          </a:solidFill>
          <a:ln w="12700">
            <a:solidFill>
              <a:srgbClr val="F2E4C8"/>
            </a:solidFill>
            <a:prstDash val="solid"/>
          </a:ln>
          <a:effectLst>
            <a:outerShdw blurRad="76200" dist="12700" dir="5400000" algn="bl" rotWithShape="0">
              <a:srgbClr val="3B342B">
                <a:alpha val="14000"/>
              </a:srgbClr>
            </a:outerShdw>
          </a:effectLst>
        </p:spPr>
        <p:txBody>
          <a:bodyPr/>
          <a:lstStyle/>
          <a:p>
            <a:endParaRPr lang="en-AU"/>
          </a:p>
        </p:txBody>
      </p:sp>
      <p:sp>
        <p:nvSpPr>
          <p:cNvPr id="36" name="Shape 32"/>
          <p:cNvSpPr/>
          <p:nvPr/>
        </p:nvSpPr>
        <p:spPr>
          <a:xfrm>
            <a:off x="6497726" y="4700016"/>
            <a:ext cx="457200" cy="457200"/>
          </a:xfrm>
          <a:prstGeom prst="ellipse">
            <a:avLst/>
          </a:prstGeom>
          <a:solidFill>
            <a:srgbClr val="123A2D"/>
          </a:solidFill>
          <a:ln/>
        </p:spPr>
        <p:txBody>
          <a:bodyPr/>
          <a:lstStyle/>
          <a:p>
            <a:endParaRPr lang="en-AU"/>
          </a:p>
        </p:txBody>
      </p:sp>
      <p:pic>
        <p:nvPicPr>
          <p:cNvPr id="37" name="Image 2" descr="preencoded.png"/>
          <p:cNvPicPr>
            <a:picLocks noChangeAspect="1"/>
          </p:cNvPicPr>
          <p:nvPr/>
        </p:nvPicPr>
        <p:blipFill>
          <a:blip r:embed="rId5"/>
          <a:stretch>
            <a:fillRect/>
          </a:stretch>
        </p:blipFill>
        <p:spPr>
          <a:xfrm>
            <a:off x="6612026" y="4814316"/>
            <a:ext cx="228600" cy="228600"/>
          </a:xfrm>
          <a:prstGeom prst="rect">
            <a:avLst/>
          </a:prstGeom>
        </p:spPr>
      </p:pic>
      <p:sp>
        <p:nvSpPr>
          <p:cNvPr id="38" name="Text 33"/>
          <p:cNvSpPr txBox="1"/>
          <p:nvPr/>
        </p:nvSpPr>
        <p:spPr>
          <a:xfrm>
            <a:off x="7082942" y="4736592"/>
            <a:ext cx="1447495" cy="320040"/>
          </a:xfrm>
          <a:prstGeom prst="rect">
            <a:avLst/>
          </a:prstGeom>
          <a:noFill/>
          <a:ln/>
        </p:spPr>
        <p:txBody>
          <a:bodyPr wrap="square" lIns="0" tIns="0" rIns="0" bIns="0" rtlCol="0" anchor="ctr"/>
          <a:lstStyle/>
          <a:p>
            <a:pPr marL="0" indent="0">
              <a:buNone/>
            </a:pPr>
            <a:r>
              <a:rPr lang="en-US" sz="1500" b="1" dirty="0">
                <a:solidFill>
                  <a:srgbClr val="123A2D"/>
                </a:solidFill>
                <a:latin typeface="Cambria" pitchFamily="34" charset="0"/>
                <a:ea typeface="Cambria" pitchFamily="34" charset="-122"/>
                <a:cs typeface="Cambria" pitchFamily="34" charset="-120"/>
              </a:rPr>
              <a:t>Social</a:t>
            </a:r>
            <a:endParaRPr lang="en-US" sz="1500" dirty="0"/>
          </a:p>
        </p:txBody>
      </p:sp>
      <p:sp>
        <p:nvSpPr>
          <p:cNvPr id="39" name="Text 34"/>
          <p:cNvSpPr txBox="1"/>
          <p:nvPr/>
        </p:nvSpPr>
        <p:spPr>
          <a:xfrm>
            <a:off x="6497726" y="5248656"/>
            <a:ext cx="2032711" cy="548640"/>
          </a:xfrm>
          <a:prstGeom prst="rect">
            <a:avLst/>
          </a:prstGeom>
          <a:noFill/>
          <a:ln/>
        </p:spPr>
        <p:txBody>
          <a:bodyPr wrap="square" lIns="0" tIns="0" rIns="0" bIns="0" rtlCol="0" anchor="ctr"/>
          <a:lstStyle/>
          <a:p>
            <a:pPr marL="0" indent="0">
              <a:lnSpc>
                <a:spcPts val="1400"/>
              </a:lnSpc>
              <a:buNone/>
            </a:pPr>
            <a:r>
              <a:rPr lang="en-US" sz="1150" dirty="0">
                <a:solidFill>
                  <a:srgbClr val="6B6154"/>
                </a:solidFill>
                <a:latin typeface="Calibri" pitchFamily="34" charset="0"/>
                <a:ea typeface="Calibri" pitchFamily="34" charset="-122"/>
                <a:cs typeface="Calibri" pitchFamily="34" charset="-120"/>
              </a:rPr>
              <a:t>Public understanding, equity, quality of life</a:t>
            </a:r>
            <a:endParaRPr lang="en-US" sz="1150" dirty="0"/>
          </a:p>
        </p:txBody>
      </p:sp>
      <p:sp>
        <p:nvSpPr>
          <p:cNvPr id="40" name="Shape 35"/>
          <p:cNvSpPr/>
          <p:nvPr/>
        </p:nvSpPr>
        <p:spPr>
          <a:xfrm>
            <a:off x="9079078" y="4462272"/>
            <a:ext cx="2544775" cy="1389888"/>
          </a:xfrm>
          <a:prstGeom prst="roundRect">
            <a:avLst>
              <a:gd name="adj" fmla="val 5263"/>
            </a:avLst>
          </a:prstGeom>
          <a:solidFill>
            <a:srgbClr val="FFFFFF"/>
          </a:solidFill>
          <a:ln w="12700">
            <a:solidFill>
              <a:srgbClr val="F2E4C8"/>
            </a:solidFill>
            <a:prstDash val="solid"/>
          </a:ln>
          <a:effectLst>
            <a:outerShdw blurRad="76200" dist="12700" dir="5400000" algn="bl" rotWithShape="0">
              <a:srgbClr val="3B342B">
                <a:alpha val="14000"/>
              </a:srgbClr>
            </a:outerShdw>
          </a:effectLst>
        </p:spPr>
        <p:txBody>
          <a:bodyPr/>
          <a:lstStyle/>
          <a:p>
            <a:endParaRPr lang="en-AU"/>
          </a:p>
        </p:txBody>
      </p:sp>
      <p:sp>
        <p:nvSpPr>
          <p:cNvPr id="41" name="Shape 36"/>
          <p:cNvSpPr/>
          <p:nvPr/>
        </p:nvSpPr>
        <p:spPr>
          <a:xfrm>
            <a:off x="9335110" y="4700016"/>
            <a:ext cx="457200" cy="457200"/>
          </a:xfrm>
          <a:prstGeom prst="ellipse">
            <a:avLst/>
          </a:prstGeom>
          <a:solidFill>
            <a:srgbClr val="123A2D"/>
          </a:solidFill>
          <a:ln/>
        </p:spPr>
        <p:txBody>
          <a:bodyPr/>
          <a:lstStyle/>
          <a:p>
            <a:endParaRPr lang="en-AU"/>
          </a:p>
        </p:txBody>
      </p:sp>
      <p:pic>
        <p:nvPicPr>
          <p:cNvPr id="42" name="Image 3" descr="preencoded.png"/>
          <p:cNvPicPr>
            <a:picLocks noChangeAspect="1"/>
          </p:cNvPicPr>
          <p:nvPr/>
        </p:nvPicPr>
        <p:blipFill>
          <a:blip r:embed="rId6"/>
          <a:stretch>
            <a:fillRect/>
          </a:stretch>
        </p:blipFill>
        <p:spPr>
          <a:xfrm>
            <a:off x="9449410" y="4814316"/>
            <a:ext cx="228600" cy="228600"/>
          </a:xfrm>
          <a:prstGeom prst="rect">
            <a:avLst/>
          </a:prstGeom>
        </p:spPr>
      </p:pic>
      <p:sp>
        <p:nvSpPr>
          <p:cNvPr id="43" name="Text 37"/>
          <p:cNvSpPr txBox="1"/>
          <p:nvPr/>
        </p:nvSpPr>
        <p:spPr>
          <a:xfrm>
            <a:off x="9920326" y="4736592"/>
            <a:ext cx="1447495" cy="320040"/>
          </a:xfrm>
          <a:prstGeom prst="rect">
            <a:avLst/>
          </a:prstGeom>
          <a:noFill/>
          <a:ln/>
        </p:spPr>
        <p:txBody>
          <a:bodyPr wrap="square" lIns="0" tIns="0" rIns="0" bIns="0" rtlCol="0" anchor="ctr"/>
          <a:lstStyle/>
          <a:p>
            <a:pPr marL="0" indent="0">
              <a:buNone/>
            </a:pPr>
            <a:r>
              <a:rPr lang="en-US" sz="1500" b="1" dirty="0">
                <a:solidFill>
                  <a:srgbClr val="123A2D"/>
                </a:solidFill>
                <a:latin typeface="Cambria" pitchFamily="34" charset="0"/>
                <a:ea typeface="Cambria" pitchFamily="34" charset="-122"/>
                <a:cs typeface="Cambria" pitchFamily="34" charset="-120"/>
              </a:rPr>
              <a:t>Economic</a:t>
            </a:r>
            <a:endParaRPr lang="en-US" sz="1500" dirty="0"/>
          </a:p>
        </p:txBody>
      </p:sp>
      <p:sp>
        <p:nvSpPr>
          <p:cNvPr id="44" name="Text 38"/>
          <p:cNvSpPr txBox="1"/>
          <p:nvPr/>
        </p:nvSpPr>
        <p:spPr>
          <a:xfrm>
            <a:off x="9335110" y="5248656"/>
            <a:ext cx="2032711" cy="548640"/>
          </a:xfrm>
          <a:prstGeom prst="rect">
            <a:avLst/>
          </a:prstGeom>
          <a:noFill/>
          <a:ln/>
        </p:spPr>
        <p:txBody>
          <a:bodyPr wrap="square" lIns="0" tIns="0" rIns="0" bIns="0" rtlCol="0" anchor="ctr"/>
          <a:lstStyle/>
          <a:p>
            <a:pPr marL="0" indent="0">
              <a:lnSpc>
                <a:spcPts val="1400"/>
              </a:lnSpc>
              <a:buNone/>
            </a:pPr>
            <a:r>
              <a:rPr lang="en-US" sz="1150" dirty="0">
                <a:solidFill>
                  <a:srgbClr val="6B6154"/>
                </a:solidFill>
                <a:latin typeface="Calibri" pitchFamily="34" charset="0"/>
                <a:ea typeface="Calibri" pitchFamily="34" charset="-122"/>
                <a:cs typeface="Calibri" pitchFamily="34" charset="-120"/>
              </a:rPr>
              <a:t>Cost saved, productivity, a licence, a spin-out</a:t>
            </a:r>
            <a:endParaRPr lang="en-US" sz="115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AF3E8"/>
        </a:solidFill>
        <a:effectLst/>
      </p:bgPr>
    </p:bg>
    <p:spTree>
      <p:nvGrpSpPr>
        <p:cNvPr id="1" name=""/>
        <p:cNvGrpSpPr/>
        <p:nvPr/>
      </p:nvGrpSpPr>
      <p:grpSpPr>
        <a:xfrm>
          <a:off x="0" y="0"/>
          <a:ext cx="0" cy="0"/>
          <a:chOff x="0" y="0"/>
          <a:chExt cx="0" cy="0"/>
        </a:xfrm>
      </p:grpSpPr>
      <p:sp>
        <p:nvSpPr>
          <p:cNvPr id="2" name="Text 0"/>
          <p:cNvSpPr txBox="1"/>
          <p:nvPr/>
        </p:nvSpPr>
        <p:spPr>
          <a:xfrm>
            <a:off x="566928" y="146304"/>
            <a:ext cx="11057839" cy="274320"/>
          </a:xfrm>
          <a:prstGeom prst="rect">
            <a:avLst/>
          </a:prstGeom>
          <a:noFill/>
          <a:ln/>
        </p:spPr>
        <p:txBody>
          <a:bodyPr wrap="square" lIns="0" tIns="0" rIns="0" bIns="0" rtlCol="0" anchor="ctr"/>
          <a:lstStyle/>
          <a:p>
            <a:pPr marL="0" indent="0">
              <a:buNone/>
            </a:pPr>
            <a:r>
              <a:rPr lang="en-US" sz="1100" b="1" kern="0" spc="200" dirty="0">
                <a:solidFill>
                  <a:srgbClr val="0E8C6A"/>
                </a:solidFill>
                <a:latin typeface="Calibri" pitchFamily="34" charset="0"/>
                <a:ea typeface="Calibri" pitchFamily="34" charset="-122"/>
                <a:cs typeface="Calibri" pitchFamily="34" charset="-120"/>
              </a:rPr>
              <a:t>NUMBERS</a:t>
            </a:r>
            <a:endParaRPr lang="en-US" sz="1100" dirty="0"/>
          </a:p>
        </p:txBody>
      </p:sp>
      <p:sp>
        <p:nvSpPr>
          <p:cNvPr id="3" name="Text 1"/>
          <p:cNvSpPr txBox="1"/>
          <p:nvPr/>
        </p:nvSpPr>
        <p:spPr>
          <a:xfrm>
            <a:off x="566928" y="384048"/>
            <a:ext cx="11057839" cy="640080"/>
          </a:xfrm>
          <a:prstGeom prst="rect">
            <a:avLst/>
          </a:prstGeom>
          <a:noFill/>
          <a:ln/>
        </p:spPr>
        <p:txBody>
          <a:bodyPr wrap="square" lIns="0" tIns="0" rIns="0" bIns="0" rtlCol="0" anchor="ctr"/>
          <a:lstStyle/>
          <a:p>
            <a:pPr marL="0" indent="0" algn="l">
              <a:buNone/>
            </a:pPr>
            <a:r>
              <a:rPr lang="en-US" sz="3000" b="1" dirty="0">
                <a:solidFill>
                  <a:srgbClr val="123A2D"/>
                </a:solidFill>
                <a:latin typeface="Cambria" pitchFamily="34" charset="0"/>
                <a:ea typeface="Cambria" pitchFamily="34" charset="-122"/>
                <a:cs typeface="Cambria" pitchFamily="34" charset="-120"/>
              </a:rPr>
              <a:t>Metrics, used honestly</a:t>
            </a:r>
            <a:endParaRPr lang="en-US" sz="3000" dirty="0"/>
          </a:p>
        </p:txBody>
      </p:sp>
      <p:graphicFrame>
        <p:nvGraphicFramePr>
          <p:cNvPr id="6" name="Table 0"/>
          <p:cNvGraphicFramePr>
            <a:graphicFrameLocks noGrp="1"/>
          </p:cNvGraphicFramePr>
          <p:nvPr>
            <p:extLst>
              <p:ext uri="{D42A27DB-BD31-4B8C-83A1-F6EECF244321}">
                <p14:modId xmlns:p14="http://schemas.microsoft.com/office/powerpoint/2010/main" val="1579011935"/>
              </p:ext>
            </p:extLst>
          </p:nvPr>
        </p:nvGraphicFramePr>
        <p:xfrm>
          <a:off x="566928" y="1353312"/>
          <a:ext cx="11055096" cy="2529840"/>
        </p:xfrm>
        <a:graphic>
          <a:graphicData uri="http://schemas.openxmlformats.org/drawingml/2006/table">
            <a:tbl>
              <a:tblPr/>
              <a:tblGrid>
                <a:gridCol w="2286000">
                  <a:extLst>
                    <a:ext uri="{9D8B030D-6E8A-4147-A177-3AD203B41FA5}">
                      <a16:colId xmlns:a16="http://schemas.microsoft.com/office/drawing/2014/main" val="20000"/>
                    </a:ext>
                  </a:extLst>
                </a:gridCol>
                <a:gridCol w="3017520">
                  <a:extLst>
                    <a:ext uri="{9D8B030D-6E8A-4147-A177-3AD203B41FA5}">
                      <a16:colId xmlns:a16="http://schemas.microsoft.com/office/drawing/2014/main" val="20001"/>
                    </a:ext>
                  </a:extLst>
                </a:gridCol>
                <a:gridCol w="5751576">
                  <a:extLst>
                    <a:ext uri="{9D8B030D-6E8A-4147-A177-3AD203B41FA5}">
                      <a16:colId xmlns:a16="http://schemas.microsoft.com/office/drawing/2014/main" val="20002"/>
                    </a:ext>
                  </a:extLst>
                </a:gridCol>
              </a:tblGrid>
              <a:tr h="365760">
                <a:tc>
                  <a:txBody>
                    <a:bodyPr/>
                    <a:lstStyle/>
                    <a:p>
                      <a:pPr marL="0" indent="0">
                        <a:buNone/>
                      </a:pPr>
                      <a:r>
                        <a:rPr lang="en-US" sz="1300" b="1" dirty="0">
                          <a:solidFill>
                            <a:srgbClr val="F5E7C8"/>
                          </a:solidFill>
                          <a:latin typeface="Calibri" pitchFamily="34" charset="0"/>
                          <a:ea typeface="Calibri" pitchFamily="34" charset="-122"/>
                          <a:cs typeface="Calibri" pitchFamily="34" charset="-120"/>
                        </a:rPr>
                        <a:t>Metric</a:t>
                      </a:r>
                      <a:endParaRPr lang="en-US" sz="1300" dirty="0">
                        <a:latin typeface="Calibri" charset="0"/>
                        <a:ea typeface="Calibri" charset="0"/>
                        <a:cs typeface="Calibri" charset="0"/>
                      </a:endParaRPr>
                    </a:p>
                  </a:txBody>
                  <a:tcPr marL="76200" marR="76200" marT="76200" marB="76200" anchor="ctr">
                    <a:lnL w="25400" cap="flat" cmpd="sng" algn="ctr">
                      <a:solidFill>
                        <a:srgbClr val="FAF3E8"/>
                      </a:solidFill>
                      <a:prstDash val="solid"/>
                      <a:round/>
                      <a:headEnd type="none" w="med" len="med"/>
                      <a:tailEnd type="none" w="med" len="med"/>
                    </a:lnL>
                    <a:lnR w="25400" cap="flat" cmpd="sng" algn="ctr">
                      <a:solidFill>
                        <a:srgbClr val="FAF3E8"/>
                      </a:solidFill>
                      <a:prstDash val="solid"/>
                      <a:round/>
                      <a:headEnd type="none" w="med" len="med"/>
                      <a:tailEnd type="none" w="med" len="med"/>
                    </a:lnR>
                    <a:lnT w="25400" cap="flat" cmpd="sng" algn="ctr">
                      <a:solidFill>
                        <a:srgbClr val="FAF3E8"/>
                      </a:solidFill>
                      <a:prstDash val="solid"/>
                      <a:round/>
                      <a:headEnd type="none" w="med" len="med"/>
                      <a:tailEnd type="none" w="med" len="med"/>
                    </a:lnT>
                    <a:lnB w="25400" cap="flat" cmpd="sng" algn="ctr">
                      <a:solidFill>
                        <a:srgbClr val="FAF3E8"/>
                      </a:solidFill>
                      <a:prstDash val="solid"/>
                      <a:round/>
                      <a:headEnd type="none" w="med" len="med"/>
                      <a:tailEnd type="none" w="med" len="med"/>
                    </a:lnB>
                    <a:solidFill>
                      <a:srgbClr val="123A2D"/>
                    </a:solidFill>
                  </a:tcPr>
                </a:tc>
                <a:tc>
                  <a:txBody>
                    <a:bodyPr/>
                    <a:lstStyle/>
                    <a:p>
                      <a:pPr marL="0" indent="0">
                        <a:buNone/>
                      </a:pPr>
                      <a:r>
                        <a:rPr lang="en-US" sz="1300" b="1" dirty="0">
                          <a:solidFill>
                            <a:srgbClr val="F5E7C8"/>
                          </a:solidFill>
                          <a:latin typeface="Calibri" pitchFamily="34" charset="0"/>
                          <a:ea typeface="Calibri" pitchFamily="34" charset="-122"/>
                          <a:cs typeface="Calibri" pitchFamily="34" charset="-120"/>
                        </a:rPr>
                        <a:t>What it measures</a:t>
                      </a:r>
                      <a:endParaRPr lang="en-US" sz="1300" dirty="0">
                        <a:latin typeface="Calibri" charset="0"/>
                        <a:ea typeface="Calibri" charset="0"/>
                        <a:cs typeface="Calibri" charset="0"/>
                      </a:endParaRPr>
                    </a:p>
                  </a:txBody>
                  <a:tcPr marL="76200" marR="76200" marT="76200" marB="76200" anchor="ctr">
                    <a:lnL w="25400" cap="flat" cmpd="sng" algn="ctr">
                      <a:solidFill>
                        <a:srgbClr val="FAF3E8"/>
                      </a:solidFill>
                      <a:prstDash val="solid"/>
                      <a:round/>
                      <a:headEnd type="none" w="med" len="med"/>
                      <a:tailEnd type="none" w="med" len="med"/>
                    </a:lnL>
                    <a:lnR w="25400" cap="flat" cmpd="sng" algn="ctr">
                      <a:solidFill>
                        <a:srgbClr val="FAF3E8"/>
                      </a:solidFill>
                      <a:prstDash val="solid"/>
                      <a:round/>
                      <a:headEnd type="none" w="med" len="med"/>
                      <a:tailEnd type="none" w="med" len="med"/>
                    </a:lnR>
                    <a:lnT w="25400" cap="flat" cmpd="sng" algn="ctr">
                      <a:solidFill>
                        <a:srgbClr val="FAF3E8"/>
                      </a:solidFill>
                      <a:prstDash val="solid"/>
                      <a:round/>
                      <a:headEnd type="none" w="med" len="med"/>
                      <a:tailEnd type="none" w="med" len="med"/>
                    </a:lnT>
                    <a:lnB w="25400" cap="flat" cmpd="sng" algn="ctr">
                      <a:solidFill>
                        <a:srgbClr val="FAF3E8"/>
                      </a:solidFill>
                      <a:prstDash val="solid"/>
                      <a:round/>
                      <a:headEnd type="none" w="med" len="med"/>
                      <a:tailEnd type="none" w="med" len="med"/>
                    </a:lnB>
                    <a:solidFill>
                      <a:srgbClr val="123A2D"/>
                    </a:solidFill>
                  </a:tcPr>
                </a:tc>
                <a:tc>
                  <a:txBody>
                    <a:bodyPr/>
                    <a:lstStyle/>
                    <a:p>
                      <a:pPr marL="0" indent="0">
                        <a:buNone/>
                      </a:pPr>
                      <a:r>
                        <a:rPr lang="en-US" sz="1300" b="1" dirty="0">
                          <a:solidFill>
                            <a:srgbClr val="F5E7C8"/>
                          </a:solidFill>
                          <a:latin typeface="Calibri" pitchFamily="34" charset="0"/>
                          <a:ea typeface="Calibri" pitchFamily="34" charset="-122"/>
                          <a:cs typeface="Calibri" pitchFamily="34" charset="-120"/>
                        </a:rPr>
                        <a:t>Where it misleads</a:t>
                      </a:r>
                      <a:endParaRPr lang="en-US" sz="1300" dirty="0">
                        <a:latin typeface="Calibri" charset="0"/>
                        <a:ea typeface="Calibri" charset="0"/>
                        <a:cs typeface="Calibri" charset="0"/>
                      </a:endParaRPr>
                    </a:p>
                  </a:txBody>
                  <a:tcPr marL="76200" marR="76200" marT="76200" marB="76200" anchor="ctr">
                    <a:lnL w="25400" cap="flat" cmpd="sng" algn="ctr">
                      <a:solidFill>
                        <a:srgbClr val="FAF3E8"/>
                      </a:solidFill>
                      <a:prstDash val="solid"/>
                      <a:round/>
                      <a:headEnd type="none" w="med" len="med"/>
                      <a:tailEnd type="none" w="med" len="med"/>
                    </a:lnL>
                    <a:lnR w="25400" cap="flat" cmpd="sng" algn="ctr">
                      <a:solidFill>
                        <a:srgbClr val="FAF3E8"/>
                      </a:solidFill>
                      <a:prstDash val="solid"/>
                      <a:round/>
                      <a:headEnd type="none" w="med" len="med"/>
                      <a:tailEnd type="none" w="med" len="med"/>
                    </a:lnR>
                    <a:lnT w="25400" cap="flat" cmpd="sng" algn="ctr">
                      <a:solidFill>
                        <a:srgbClr val="FAF3E8"/>
                      </a:solidFill>
                      <a:prstDash val="solid"/>
                      <a:round/>
                      <a:headEnd type="none" w="med" len="med"/>
                      <a:tailEnd type="none" w="med" len="med"/>
                    </a:lnT>
                    <a:lnB w="25400" cap="flat" cmpd="sng" algn="ctr">
                      <a:solidFill>
                        <a:srgbClr val="FAF3E8"/>
                      </a:solidFill>
                      <a:prstDash val="solid"/>
                      <a:round/>
                      <a:headEnd type="none" w="med" len="med"/>
                      <a:tailEnd type="none" w="med" len="med"/>
                    </a:lnB>
                    <a:solidFill>
                      <a:srgbClr val="123A2D"/>
                    </a:solidFill>
                  </a:tcPr>
                </a:tc>
                <a:extLst>
                  <a:ext uri="{0D108BD9-81ED-4DB2-BD59-A6C34878D82A}">
                    <a16:rowId xmlns:a16="http://schemas.microsoft.com/office/drawing/2014/main" val="10000"/>
                  </a:ext>
                </a:extLst>
              </a:tr>
              <a:tr h="365760">
                <a:tc>
                  <a:txBody>
                    <a:bodyPr/>
                    <a:lstStyle/>
                    <a:p>
                      <a:pPr marL="0" indent="0">
                        <a:buNone/>
                      </a:pPr>
                      <a:r>
                        <a:rPr lang="en-US" sz="1250" b="1" dirty="0">
                          <a:solidFill>
                            <a:srgbClr val="123A2D"/>
                          </a:solidFill>
                          <a:latin typeface="Calibri" pitchFamily="34" charset="0"/>
                          <a:ea typeface="Calibri" pitchFamily="34" charset="-122"/>
                          <a:cs typeface="Calibri" pitchFamily="34" charset="-120"/>
                        </a:rPr>
                        <a:t>Citation count</a:t>
                      </a:r>
                      <a:endParaRPr lang="en-US" sz="1250" dirty="0">
                        <a:latin typeface="Calibri" charset="0"/>
                        <a:ea typeface="Calibri" charset="0"/>
                        <a:cs typeface="Calibri" charset="0"/>
                      </a:endParaRPr>
                    </a:p>
                  </a:txBody>
                  <a:tcPr marL="76200" marR="76200" marT="76200" marB="76200" anchor="ctr">
                    <a:lnL w="25400" cap="flat" cmpd="sng" algn="ctr">
                      <a:solidFill>
                        <a:srgbClr val="FAF3E8"/>
                      </a:solidFill>
                      <a:prstDash val="solid"/>
                      <a:round/>
                      <a:headEnd type="none" w="med" len="med"/>
                      <a:tailEnd type="none" w="med" len="med"/>
                    </a:lnL>
                    <a:lnR w="25400" cap="flat" cmpd="sng" algn="ctr">
                      <a:solidFill>
                        <a:srgbClr val="FAF3E8"/>
                      </a:solidFill>
                      <a:prstDash val="solid"/>
                      <a:round/>
                      <a:headEnd type="none" w="med" len="med"/>
                      <a:tailEnd type="none" w="med" len="med"/>
                    </a:lnR>
                    <a:lnT w="25400" cap="flat" cmpd="sng" algn="ctr">
                      <a:solidFill>
                        <a:srgbClr val="FAF3E8"/>
                      </a:solidFill>
                      <a:prstDash val="solid"/>
                      <a:round/>
                      <a:headEnd type="none" w="med" len="med"/>
                      <a:tailEnd type="none" w="med" len="med"/>
                    </a:lnT>
                    <a:lnB w="25400" cap="flat" cmpd="sng" algn="ctr">
                      <a:solidFill>
                        <a:srgbClr val="FAF3E8"/>
                      </a:solidFill>
                      <a:prstDash val="solid"/>
                      <a:round/>
                      <a:headEnd type="none" w="med" len="med"/>
                      <a:tailEnd type="none" w="med" len="med"/>
                    </a:lnB>
                    <a:solidFill>
                      <a:srgbClr val="F2E4C8"/>
                    </a:solidFill>
                  </a:tcPr>
                </a:tc>
                <a:tc>
                  <a:txBody>
                    <a:bodyPr/>
                    <a:lstStyle/>
                    <a:p>
                      <a:pPr marL="0" indent="0">
                        <a:buNone/>
                      </a:pPr>
                      <a:r>
                        <a:rPr lang="en-US" sz="1250" dirty="0">
                          <a:solidFill>
                            <a:srgbClr val="3B342B"/>
                          </a:solidFill>
                          <a:latin typeface="Calibri" pitchFamily="34" charset="0"/>
                          <a:ea typeface="Calibri" pitchFamily="34" charset="-122"/>
                          <a:cs typeface="Calibri" pitchFamily="34" charset="-120"/>
                        </a:rPr>
                        <a:t>How many papers cited yours</a:t>
                      </a:r>
                      <a:endParaRPr lang="en-US" sz="1250" dirty="0">
                        <a:latin typeface="Calibri" charset="0"/>
                        <a:ea typeface="Calibri" charset="0"/>
                        <a:cs typeface="Calibri" charset="0"/>
                      </a:endParaRPr>
                    </a:p>
                  </a:txBody>
                  <a:tcPr marL="76200" marR="76200" marT="76200" marB="76200" anchor="ctr">
                    <a:lnL w="25400" cap="flat" cmpd="sng" algn="ctr">
                      <a:solidFill>
                        <a:srgbClr val="FAF3E8"/>
                      </a:solidFill>
                      <a:prstDash val="solid"/>
                      <a:round/>
                      <a:headEnd type="none" w="med" len="med"/>
                      <a:tailEnd type="none" w="med" len="med"/>
                    </a:lnL>
                    <a:lnR w="25400" cap="flat" cmpd="sng" algn="ctr">
                      <a:solidFill>
                        <a:srgbClr val="FAF3E8"/>
                      </a:solidFill>
                      <a:prstDash val="solid"/>
                      <a:round/>
                      <a:headEnd type="none" w="med" len="med"/>
                      <a:tailEnd type="none" w="med" len="med"/>
                    </a:lnR>
                    <a:lnT w="25400" cap="flat" cmpd="sng" algn="ctr">
                      <a:solidFill>
                        <a:srgbClr val="FAF3E8"/>
                      </a:solidFill>
                      <a:prstDash val="solid"/>
                      <a:round/>
                      <a:headEnd type="none" w="med" len="med"/>
                      <a:tailEnd type="none" w="med" len="med"/>
                    </a:lnT>
                    <a:lnB w="25400" cap="flat" cmpd="sng" algn="ctr">
                      <a:solidFill>
                        <a:srgbClr val="FAF3E8"/>
                      </a:solidFill>
                      <a:prstDash val="solid"/>
                      <a:round/>
                      <a:headEnd type="none" w="med" len="med"/>
                      <a:tailEnd type="none" w="med" len="med"/>
                    </a:lnB>
                    <a:solidFill>
                      <a:srgbClr val="F2E4C8"/>
                    </a:solidFill>
                  </a:tcPr>
                </a:tc>
                <a:tc>
                  <a:txBody>
                    <a:bodyPr/>
                    <a:lstStyle/>
                    <a:p>
                      <a:pPr marL="0" indent="0">
                        <a:buNone/>
                      </a:pPr>
                      <a:r>
                        <a:rPr lang="en-US" sz="1250" dirty="0">
                          <a:solidFill>
                            <a:srgbClr val="3B342B"/>
                          </a:solidFill>
                          <a:latin typeface="Calibri" pitchFamily="34" charset="0"/>
                          <a:ea typeface="Calibri" pitchFamily="34" charset="-122"/>
                          <a:cs typeface="Calibri" pitchFamily="34" charset="-120"/>
                        </a:rPr>
                        <a:t>Includes citations that disagree. Accrues for decades, so it punishes anyone early.</a:t>
                      </a:r>
                      <a:endParaRPr lang="en-US" sz="1250" dirty="0">
                        <a:latin typeface="Calibri" charset="0"/>
                        <a:ea typeface="Calibri" charset="0"/>
                        <a:cs typeface="Calibri" charset="0"/>
                      </a:endParaRPr>
                    </a:p>
                  </a:txBody>
                  <a:tcPr marL="76200" marR="76200" marT="76200" marB="76200" anchor="ctr">
                    <a:lnL w="25400" cap="flat" cmpd="sng" algn="ctr">
                      <a:solidFill>
                        <a:srgbClr val="FAF3E8"/>
                      </a:solidFill>
                      <a:prstDash val="solid"/>
                      <a:round/>
                      <a:headEnd type="none" w="med" len="med"/>
                      <a:tailEnd type="none" w="med" len="med"/>
                    </a:lnL>
                    <a:lnR w="25400" cap="flat" cmpd="sng" algn="ctr">
                      <a:solidFill>
                        <a:srgbClr val="FAF3E8"/>
                      </a:solidFill>
                      <a:prstDash val="solid"/>
                      <a:round/>
                      <a:headEnd type="none" w="med" len="med"/>
                      <a:tailEnd type="none" w="med" len="med"/>
                    </a:lnR>
                    <a:lnT w="25400" cap="flat" cmpd="sng" algn="ctr">
                      <a:solidFill>
                        <a:srgbClr val="FAF3E8"/>
                      </a:solidFill>
                      <a:prstDash val="solid"/>
                      <a:round/>
                      <a:headEnd type="none" w="med" len="med"/>
                      <a:tailEnd type="none" w="med" len="med"/>
                    </a:lnT>
                    <a:lnB w="25400" cap="flat" cmpd="sng" algn="ctr">
                      <a:solidFill>
                        <a:srgbClr val="FAF3E8"/>
                      </a:solidFill>
                      <a:prstDash val="solid"/>
                      <a:round/>
                      <a:headEnd type="none" w="med" len="med"/>
                      <a:tailEnd type="none" w="med" len="med"/>
                    </a:lnB>
                    <a:solidFill>
                      <a:srgbClr val="F2E4C8"/>
                    </a:solidFill>
                  </a:tcPr>
                </a:tc>
                <a:extLst>
                  <a:ext uri="{0D108BD9-81ED-4DB2-BD59-A6C34878D82A}">
                    <a16:rowId xmlns:a16="http://schemas.microsoft.com/office/drawing/2014/main" val="10001"/>
                  </a:ext>
                </a:extLst>
              </a:tr>
              <a:tr h="365760">
                <a:tc>
                  <a:txBody>
                    <a:bodyPr/>
                    <a:lstStyle/>
                    <a:p>
                      <a:pPr marL="0" indent="0">
                        <a:buNone/>
                      </a:pPr>
                      <a:r>
                        <a:rPr lang="en-US" sz="1250" b="1" dirty="0">
                          <a:solidFill>
                            <a:srgbClr val="123A2D"/>
                          </a:solidFill>
                          <a:latin typeface="Calibri" pitchFamily="34" charset="0"/>
                          <a:ea typeface="Calibri" pitchFamily="34" charset="-122"/>
                          <a:cs typeface="Calibri" pitchFamily="34" charset="-120"/>
                        </a:rPr>
                        <a:t>h-index</a:t>
                      </a:r>
                      <a:endParaRPr lang="en-US" sz="1250" dirty="0">
                        <a:latin typeface="Calibri" charset="0"/>
                        <a:ea typeface="Calibri" charset="0"/>
                        <a:cs typeface="Calibri" charset="0"/>
                      </a:endParaRPr>
                    </a:p>
                  </a:txBody>
                  <a:tcPr marL="76200" marR="76200" marT="76200" marB="76200" anchor="ctr">
                    <a:lnL w="25400" cap="flat" cmpd="sng" algn="ctr">
                      <a:solidFill>
                        <a:srgbClr val="FAF3E8"/>
                      </a:solidFill>
                      <a:prstDash val="solid"/>
                      <a:round/>
                      <a:headEnd type="none" w="med" len="med"/>
                      <a:tailEnd type="none" w="med" len="med"/>
                    </a:lnL>
                    <a:lnR w="25400" cap="flat" cmpd="sng" algn="ctr">
                      <a:solidFill>
                        <a:srgbClr val="FAF3E8"/>
                      </a:solidFill>
                      <a:prstDash val="solid"/>
                      <a:round/>
                      <a:headEnd type="none" w="med" len="med"/>
                      <a:tailEnd type="none" w="med" len="med"/>
                    </a:lnR>
                    <a:lnT w="25400" cap="flat" cmpd="sng" algn="ctr">
                      <a:solidFill>
                        <a:srgbClr val="FAF3E8"/>
                      </a:solidFill>
                      <a:prstDash val="solid"/>
                      <a:round/>
                      <a:headEnd type="none" w="med" len="med"/>
                      <a:tailEnd type="none" w="med" len="med"/>
                    </a:lnT>
                    <a:lnB w="25400" cap="flat" cmpd="sng" algn="ctr">
                      <a:solidFill>
                        <a:srgbClr val="FAF3E8"/>
                      </a:solidFill>
                      <a:prstDash val="solid"/>
                      <a:round/>
                      <a:headEnd type="none" w="med" len="med"/>
                      <a:tailEnd type="none" w="med" len="med"/>
                    </a:lnB>
                    <a:solidFill>
                      <a:srgbClr val="FFFFFF"/>
                    </a:solidFill>
                  </a:tcPr>
                </a:tc>
                <a:tc>
                  <a:txBody>
                    <a:bodyPr/>
                    <a:lstStyle/>
                    <a:p>
                      <a:pPr marL="0" indent="0">
                        <a:buNone/>
                      </a:pPr>
                      <a:r>
                        <a:rPr lang="en-US" sz="1250" dirty="0">
                          <a:solidFill>
                            <a:srgbClr val="3B342B"/>
                          </a:solidFill>
                          <a:latin typeface="Calibri" pitchFamily="34" charset="0"/>
                          <a:ea typeface="Calibri" pitchFamily="34" charset="-122"/>
                          <a:cs typeface="Calibri" pitchFamily="34" charset="-120"/>
                        </a:rPr>
                        <a:t>h papers with at least h citations each</a:t>
                      </a:r>
                      <a:endParaRPr lang="en-US" sz="1250" dirty="0">
                        <a:latin typeface="Calibri" charset="0"/>
                        <a:ea typeface="Calibri" charset="0"/>
                        <a:cs typeface="Calibri" charset="0"/>
                      </a:endParaRPr>
                    </a:p>
                  </a:txBody>
                  <a:tcPr marL="76200" marR="76200" marT="76200" marB="76200" anchor="ctr">
                    <a:lnL w="25400" cap="flat" cmpd="sng" algn="ctr">
                      <a:solidFill>
                        <a:srgbClr val="FAF3E8"/>
                      </a:solidFill>
                      <a:prstDash val="solid"/>
                      <a:round/>
                      <a:headEnd type="none" w="med" len="med"/>
                      <a:tailEnd type="none" w="med" len="med"/>
                    </a:lnL>
                    <a:lnR w="25400" cap="flat" cmpd="sng" algn="ctr">
                      <a:solidFill>
                        <a:srgbClr val="FAF3E8"/>
                      </a:solidFill>
                      <a:prstDash val="solid"/>
                      <a:round/>
                      <a:headEnd type="none" w="med" len="med"/>
                      <a:tailEnd type="none" w="med" len="med"/>
                    </a:lnR>
                    <a:lnT w="25400" cap="flat" cmpd="sng" algn="ctr">
                      <a:solidFill>
                        <a:srgbClr val="FAF3E8"/>
                      </a:solidFill>
                      <a:prstDash val="solid"/>
                      <a:round/>
                      <a:headEnd type="none" w="med" len="med"/>
                      <a:tailEnd type="none" w="med" len="med"/>
                    </a:lnT>
                    <a:lnB w="25400" cap="flat" cmpd="sng" algn="ctr">
                      <a:solidFill>
                        <a:srgbClr val="FAF3E8"/>
                      </a:solidFill>
                      <a:prstDash val="solid"/>
                      <a:round/>
                      <a:headEnd type="none" w="med" len="med"/>
                      <a:tailEnd type="none" w="med" len="med"/>
                    </a:lnB>
                    <a:solidFill>
                      <a:srgbClr val="FFFFFF"/>
                    </a:solidFill>
                  </a:tcPr>
                </a:tc>
                <a:tc>
                  <a:txBody>
                    <a:bodyPr/>
                    <a:lstStyle/>
                    <a:p>
                      <a:pPr marL="0" indent="0">
                        <a:buNone/>
                      </a:pPr>
                      <a:r>
                        <a:rPr lang="en-US" sz="1250" dirty="0">
                          <a:solidFill>
                            <a:srgbClr val="3B342B"/>
                          </a:solidFill>
                          <a:latin typeface="Calibri" pitchFamily="34" charset="0"/>
                          <a:ea typeface="Calibri" pitchFamily="34" charset="-122"/>
                          <a:cs typeface="Calibri" pitchFamily="34" charset="-120"/>
                        </a:rPr>
                        <a:t>Rises with career length and field size. Can never go down. Meaningless across disciplines.</a:t>
                      </a:r>
                      <a:endParaRPr lang="en-US" sz="1250" dirty="0">
                        <a:latin typeface="Calibri" charset="0"/>
                        <a:ea typeface="Calibri" charset="0"/>
                        <a:cs typeface="Calibri" charset="0"/>
                      </a:endParaRPr>
                    </a:p>
                  </a:txBody>
                  <a:tcPr marL="76200" marR="76200" marT="76200" marB="76200" anchor="ctr">
                    <a:lnL w="25400" cap="flat" cmpd="sng" algn="ctr">
                      <a:solidFill>
                        <a:srgbClr val="FAF3E8"/>
                      </a:solidFill>
                      <a:prstDash val="solid"/>
                      <a:round/>
                      <a:headEnd type="none" w="med" len="med"/>
                      <a:tailEnd type="none" w="med" len="med"/>
                    </a:lnL>
                    <a:lnR w="25400" cap="flat" cmpd="sng" algn="ctr">
                      <a:solidFill>
                        <a:srgbClr val="FAF3E8"/>
                      </a:solidFill>
                      <a:prstDash val="solid"/>
                      <a:round/>
                      <a:headEnd type="none" w="med" len="med"/>
                      <a:tailEnd type="none" w="med" len="med"/>
                    </a:lnR>
                    <a:lnT w="25400" cap="flat" cmpd="sng" algn="ctr">
                      <a:solidFill>
                        <a:srgbClr val="FAF3E8"/>
                      </a:solidFill>
                      <a:prstDash val="solid"/>
                      <a:round/>
                      <a:headEnd type="none" w="med" len="med"/>
                      <a:tailEnd type="none" w="med" len="med"/>
                    </a:lnT>
                    <a:lnB w="25400" cap="flat" cmpd="sng" algn="ctr">
                      <a:solidFill>
                        <a:srgbClr val="FAF3E8"/>
                      </a:solidFill>
                      <a:prstDash val="solid"/>
                      <a:round/>
                      <a:headEnd type="none" w="med" len="med"/>
                      <a:tailEnd type="none" w="med" len="med"/>
                    </a:lnB>
                    <a:solidFill>
                      <a:srgbClr val="FFFFFF"/>
                    </a:solidFill>
                  </a:tcPr>
                </a:tc>
                <a:extLst>
                  <a:ext uri="{0D108BD9-81ED-4DB2-BD59-A6C34878D82A}">
                    <a16:rowId xmlns:a16="http://schemas.microsoft.com/office/drawing/2014/main" val="10002"/>
                  </a:ext>
                </a:extLst>
              </a:tr>
              <a:tr h="365760">
                <a:tc>
                  <a:txBody>
                    <a:bodyPr/>
                    <a:lstStyle/>
                    <a:p>
                      <a:pPr marL="0" indent="0">
                        <a:buNone/>
                      </a:pPr>
                      <a:r>
                        <a:rPr lang="en-US" sz="1250" b="1" dirty="0">
                          <a:solidFill>
                            <a:srgbClr val="123A2D"/>
                          </a:solidFill>
                          <a:latin typeface="Calibri" pitchFamily="34" charset="0"/>
                          <a:ea typeface="Calibri" pitchFamily="34" charset="-122"/>
                          <a:cs typeface="Calibri" pitchFamily="34" charset="-120"/>
                        </a:rPr>
                        <a:t>Journal impact factor</a:t>
                      </a:r>
                      <a:endParaRPr lang="en-US" sz="1250" dirty="0">
                        <a:latin typeface="Calibri" charset="0"/>
                        <a:ea typeface="Calibri" charset="0"/>
                        <a:cs typeface="Calibri" charset="0"/>
                      </a:endParaRPr>
                    </a:p>
                  </a:txBody>
                  <a:tcPr marL="76200" marR="76200" marT="76200" marB="76200" anchor="ctr">
                    <a:lnL w="25400" cap="flat" cmpd="sng" algn="ctr">
                      <a:solidFill>
                        <a:srgbClr val="FAF3E8"/>
                      </a:solidFill>
                      <a:prstDash val="solid"/>
                      <a:round/>
                      <a:headEnd type="none" w="med" len="med"/>
                      <a:tailEnd type="none" w="med" len="med"/>
                    </a:lnL>
                    <a:lnR w="25400" cap="flat" cmpd="sng" algn="ctr">
                      <a:solidFill>
                        <a:srgbClr val="FAF3E8"/>
                      </a:solidFill>
                      <a:prstDash val="solid"/>
                      <a:round/>
                      <a:headEnd type="none" w="med" len="med"/>
                      <a:tailEnd type="none" w="med" len="med"/>
                    </a:lnR>
                    <a:lnT w="25400" cap="flat" cmpd="sng" algn="ctr">
                      <a:solidFill>
                        <a:srgbClr val="FAF3E8"/>
                      </a:solidFill>
                      <a:prstDash val="solid"/>
                      <a:round/>
                      <a:headEnd type="none" w="med" len="med"/>
                      <a:tailEnd type="none" w="med" len="med"/>
                    </a:lnT>
                    <a:lnB w="25400" cap="flat" cmpd="sng" algn="ctr">
                      <a:solidFill>
                        <a:srgbClr val="FAF3E8"/>
                      </a:solidFill>
                      <a:prstDash val="solid"/>
                      <a:round/>
                      <a:headEnd type="none" w="med" len="med"/>
                      <a:tailEnd type="none" w="med" len="med"/>
                    </a:lnB>
                    <a:solidFill>
                      <a:srgbClr val="F2E4C8"/>
                    </a:solidFill>
                  </a:tcPr>
                </a:tc>
                <a:tc>
                  <a:txBody>
                    <a:bodyPr/>
                    <a:lstStyle/>
                    <a:p>
                      <a:pPr marL="0" indent="0">
                        <a:buNone/>
                      </a:pPr>
                      <a:r>
                        <a:rPr lang="en-US" sz="1250" dirty="0">
                          <a:solidFill>
                            <a:srgbClr val="3B342B"/>
                          </a:solidFill>
                          <a:latin typeface="Calibri" pitchFamily="34" charset="0"/>
                          <a:ea typeface="Calibri" pitchFamily="34" charset="-122"/>
                          <a:cs typeface="Calibri" pitchFamily="34" charset="-120"/>
                        </a:rPr>
                        <a:t>Average citations to the journal</a:t>
                      </a:r>
                      <a:endParaRPr lang="en-US" sz="1250" dirty="0">
                        <a:latin typeface="Calibri" charset="0"/>
                        <a:ea typeface="Calibri" charset="0"/>
                        <a:cs typeface="Calibri" charset="0"/>
                      </a:endParaRPr>
                    </a:p>
                  </a:txBody>
                  <a:tcPr marL="76200" marR="76200" marT="76200" marB="76200" anchor="ctr">
                    <a:lnL w="25400" cap="flat" cmpd="sng" algn="ctr">
                      <a:solidFill>
                        <a:srgbClr val="FAF3E8"/>
                      </a:solidFill>
                      <a:prstDash val="solid"/>
                      <a:round/>
                      <a:headEnd type="none" w="med" len="med"/>
                      <a:tailEnd type="none" w="med" len="med"/>
                    </a:lnL>
                    <a:lnR w="25400" cap="flat" cmpd="sng" algn="ctr">
                      <a:solidFill>
                        <a:srgbClr val="FAF3E8"/>
                      </a:solidFill>
                      <a:prstDash val="solid"/>
                      <a:round/>
                      <a:headEnd type="none" w="med" len="med"/>
                      <a:tailEnd type="none" w="med" len="med"/>
                    </a:lnR>
                    <a:lnT w="25400" cap="flat" cmpd="sng" algn="ctr">
                      <a:solidFill>
                        <a:srgbClr val="FAF3E8"/>
                      </a:solidFill>
                      <a:prstDash val="solid"/>
                      <a:round/>
                      <a:headEnd type="none" w="med" len="med"/>
                      <a:tailEnd type="none" w="med" len="med"/>
                    </a:lnT>
                    <a:lnB w="25400" cap="flat" cmpd="sng" algn="ctr">
                      <a:solidFill>
                        <a:srgbClr val="FAF3E8"/>
                      </a:solidFill>
                      <a:prstDash val="solid"/>
                      <a:round/>
                      <a:headEnd type="none" w="med" len="med"/>
                      <a:tailEnd type="none" w="med" len="med"/>
                    </a:lnB>
                    <a:solidFill>
                      <a:srgbClr val="F2E4C8"/>
                    </a:solidFill>
                  </a:tcPr>
                </a:tc>
                <a:tc>
                  <a:txBody>
                    <a:bodyPr/>
                    <a:lstStyle/>
                    <a:p>
                      <a:pPr marL="0" indent="0">
                        <a:buNone/>
                      </a:pPr>
                      <a:r>
                        <a:rPr lang="en-US" sz="1250" dirty="0">
                          <a:solidFill>
                            <a:srgbClr val="3B342B"/>
                          </a:solidFill>
                          <a:latin typeface="Calibri" pitchFamily="34" charset="0"/>
                          <a:ea typeface="Calibri" pitchFamily="34" charset="-122"/>
                          <a:cs typeface="Calibri" pitchFamily="34" charset="-120"/>
                        </a:rPr>
                        <a:t>A journal-level average over a skewed distribution. Not a property of your paper.</a:t>
                      </a:r>
                      <a:endParaRPr lang="en-US" sz="1250" dirty="0">
                        <a:latin typeface="Calibri" charset="0"/>
                        <a:ea typeface="Calibri" charset="0"/>
                        <a:cs typeface="Calibri" charset="0"/>
                      </a:endParaRPr>
                    </a:p>
                  </a:txBody>
                  <a:tcPr marL="76200" marR="76200" marT="76200" marB="76200" anchor="ctr">
                    <a:lnL w="25400" cap="flat" cmpd="sng" algn="ctr">
                      <a:solidFill>
                        <a:srgbClr val="FAF3E8"/>
                      </a:solidFill>
                      <a:prstDash val="solid"/>
                      <a:round/>
                      <a:headEnd type="none" w="med" len="med"/>
                      <a:tailEnd type="none" w="med" len="med"/>
                    </a:lnL>
                    <a:lnR w="25400" cap="flat" cmpd="sng" algn="ctr">
                      <a:solidFill>
                        <a:srgbClr val="FAF3E8"/>
                      </a:solidFill>
                      <a:prstDash val="solid"/>
                      <a:round/>
                      <a:headEnd type="none" w="med" len="med"/>
                      <a:tailEnd type="none" w="med" len="med"/>
                    </a:lnR>
                    <a:lnT w="25400" cap="flat" cmpd="sng" algn="ctr">
                      <a:solidFill>
                        <a:srgbClr val="FAF3E8"/>
                      </a:solidFill>
                      <a:prstDash val="solid"/>
                      <a:round/>
                      <a:headEnd type="none" w="med" len="med"/>
                      <a:tailEnd type="none" w="med" len="med"/>
                    </a:lnT>
                    <a:lnB w="25400" cap="flat" cmpd="sng" algn="ctr">
                      <a:solidFill>
                        <a:srgbClr val="FAF3E8"/>
                      </a:solidFill>
                      <a:prstDash val="solid"/>
                      <a:round/>
                      <a:headEnd type="none" w="med" len="med"/>
                      <a:tailEnd type="none" w="med" len="med"/>
                    </a:lnB>
                    <a:solidFill>
                      <a:srgbClr val="F2E4C8"/>
                    </a:solidFill>
                  </a:tcPr>
                </a:tc>
                <a:extLst>
                  <a:ext uri="{0D108BD9-81ED-4DB2-BD59-A6C34878D82A}">
                    <a16:rowId xmlns:a16="http://schemas.microsoft.com/office/drawing/2014/main" val="10003"/>
                  </a:ext>
                </a:extLst>
              </a:tr>
              <a:tr h="365760">
                <a:tc>
                  <a:txBody>
                    <a:bodyPr/>
                    <a:lstStyle/>
                    <a:p>
                      <a:pPr marL="0" indent="0">
                        <a:buNone/>
                      </a:pPr>
                      <a:r>
                        <a:rPr lang="en-US" sz="1250" b="1" dirty="0">
                          <a:solidFill>
                            <a:srgbClr val="123A2D"/>
                          </a:solidFill>
                          <a:latin typeface="Calibri" pitchFamily="34" charset="0"/>
                          <a:ea typeface="Calibri" pitchFamily="34" charset="-122"/>
                          <a:cs typeface="Calibri" pitchFamily="34" charset="-120"/>
                        </a:rPr>
                        <a:t>Altmetrics</a:t>
                      </a:r>
                      <a:endParaRPr lang="en-US" sz="1250" dirty="0">
                        <a:latin typeface="Calibri" charset="0"/>
                        <a:ea typeface="Calibri" charset="0"/>
                        <a:cs typeface="Calibri" charset="0"/>
                      </a:endParaRPr>
                    </a:p>
                  </a:txBody>
                  <a:tcPr marL="76200" marR="76200" marT="76200" marB="76200" anchor="ctr">
                    <a:lnL w="25400" cap="flat" cmpd="sng" algn="ctr">
                      <a:solidFill>
                        <a:srgbClr val="FAF3E8"/>
                      </a:solidFill>
                      <a:prstDash val="solid"/>
                      <a:round/>
                      <a:headEnd type="none" w="med" len="med"/>
                      <a:tailEnd type="none" w="med" len="med"/>
                    </a:lnL>
                    <a:lnR w="25400" cap="flat" cmpd="sng" algn="ctr">
                      <a:solidFill>
                        <a:srgbClr val="FAF3E8"/>
                      </a:solidFill>
                      <a:prstDash val="solid"/>
                      <a:round/>
                      <a:headEnd type="none" w="med" len="med"/>
                      <a:tailEnd type="none" w="med" len="med"/>
                    </a:lnR>
                    <a:lnT w="25400" cap="flat" cmpd="sng" algn="ctr">
                      <a:solidFill>
                        <a:srgbClr val="FAF3E8"/>
                      </a:solidFill>
                      <a:prstDash val="solid"/>
                      <a:round/>
                      <a:headEnd type="none" w="med" len="med"/>
                      <a:tailEnd type="none" w="med" len="med"/>
                    </a:lnT>
                    <a:lnB w="25400" cap="flat" cmpd="sng" algn="ctr">
                      <a:solidFill>
                        <a:srgbClr val="FAF3E8"/>
                      </a:solidFill>
                      <a:prstDash val="solid"/>
                      <a:round/>
                      <a:headEnd type="none" w="med" len="med"/>
                      <a:tailEnd type="none" w="med" len="med"/>
                    </a:lnB>
                    <a:solidFill>
                      <a:srgbClr val="FFFFFF"/>
                    </a:solidFill>
                  </a:tcPr>
                </a:tc>
                <a:tc>
                  <a:txBody>
                    <a:bodyPr/>
                    <a:lstStyle/>
                    <a:p>
                      <a:pPr marL="0" indent="0">
                        <a:buNone/>
                      </a:pPr>
                      <a:r>
                        <a:rPr lang="en-US" sz="1250" dirty="0">
                          <a:solidFill>
                            <a:srgbClr val="3B342B"/>
                          </a:solidFill>
                          <a:latin typeface="Calibri" pitchFamily="34" charset="0"/>
                          <a:ea typeface="Calibri" pitchFamily="34" charset="-122"/>
                          <a:cs typeface="Calibri" pitchFamily="34" charset="-120"/>
                        </a:rPr>
                        <a:t>News, policy, guidelines, social media</a:t>
                      </a:r>
                      <a:endParaRPr lang="en-US" sz="1250" dirty="0">
                        <a:latin typeface="Calibri" charset="0"/>
                        <a:ea typeface="Calibri" charset="0"/>
                        <a:cs typeface="Calibri" charset="0"/>
                      </a:endParaRPr>
                    </a:p>
                  </a:txBody>
                  <a:tcPr marL="76200" marR="76200" marT="76200" marB="76200" anchor="ctr">
                    <a:lnL w="25400" cap="flat" cmpd="sng" algn="ctr">
                      <a:solidFill>
                        <a:srgbClr val="FAF3E8"/>
                      </a:solidFill>
                      <a:prstDash val="solid"/>
                      <a:round/>
                      <a:headEnd type="none" w="med" len="med"/>
                      <a:tailEnd type="none" w="med" len="med"/>
                    </a:lnL>
                    <a:lnR w="25400" cap="flat" cmpd="sng" algn="ctr">
                      <a:solidFill>
                        <a:srgbClr val="FAF3E8"/>
                      </a:solidFill>
                      <a:prstDash val="solid"/>
                      <a:round/>
                      <a:headEnd type="none" w="med" len="med"/>
                      <a:tailEnd type="none" w="med" len="med"/>
                    </a:lnR>
                    <a:lnT w="25400" cap="flat" cmpd="sng" algn="ctr">
                      <a:solidFill>
                        <a:srgbClr val="FAF3E8"/>
                      </a:solidFill>
                      <a:prstDash val="solid"/>
                      <a:round/>
                      <a:headEnd type="none" w="med" len="med"/>
                      <a:tailEnd type="none" w="med" len="med"/>
                    </a:lnT>
                    <a:lnB w="25400" cap="flat" cmpd="sng" algn="ctr">
                      <a:solidFill>
                        <a:srgbClr val="FAF3E8"/>
                      </a:solidFill>
                      <a:prstDash val="solid"/>
                      <a:round/>
                      <a:headEnd type="none" w="med" len="med"/>
                      <a:tailEnd type="none" w="med" len="med"/>
                    </a:lnB>
                    <a:solidFill>
                      <a:srgbClr val="FFFFFF"/>
                    </a:solidFill>
                  </a:tcPr>
                </a:tc>
                <a:tc>
                  <a:txBody>
                    <a:bodyPr/>
                    <a:lstStyle/>
                    <a:p>
                      <a:pPr marL="0" indent="0">
                        <a:buNone/>
                      </a:pPr>
                      <a:r>
                        <a:rPr lang="en-US" sz="1250" dirty="0">
                          <a:solidFill>
                            <a:srgbClr val="3B342B"/>
                          </a:solidFill>
                          <a:latin typeface="Calibri" pitchFamily="34" charset="0"/>
                          <a:ea typeface="Calibri" pitchFamily="34" charset="-122"/>
                          <a:cs typeface="Calibri" pitchFamily="34" charset="-120"/>
                        </a:rPr>
                        <a:t>Attention, not quality. The policy and guideline mentions are the genuinely useful part.</a:t>
                      </a:r>
                      <a:endParaRPr lang="en-US" sz="1250" dirty="0">
                        <a:latin typeface="Calibri" charset="0"/>
                        <a:ea typeface="Calibri" charset="0"/>
                        <a:cs typeface="Calibri" charset="0"/>
                      </a:endParaRPr>
                    </a:p>
                  </a:txBody>
                  <a:tcPr marL="76200" marR="76200" marT="76200" marB="76200" anchor="ctr">
                    <a:lnL w="25400" cap="flat" cmpd="sng" algn="ctr">
                      <a:solidFill>
                        <a:srgbClr val="FAF3E8"/>
                      </a:solidFill>
                      <a:prstDash val="solid"/>
                      <a:round/>
                      <a:headEnd type="none" w="med" len="med"/>
                      <a:tailEnd type="none" w="med" len="med"/>
                    </a:lnL>
                    <a:lnR w="25400" cap="flat" cmpd="sng" algn="ctr">
                      <a:solidFill>
                        <a:srgbClr val="FAF3E8"/>
                      </a:solidFill>
                      <a:prstDash val="solid"/>
                      <a:round/>
                      <a:headEnd type="none" w="med" len="med"/>
                      <a:tailEnd type="none" w="med" len="med"/>
                    </a:lnR>
                    <a:lnT w="25400" cap="flat" cmpd="sng" algn="ctr">
                      <a:solidFill>
                        <a:srgbClr val="FAF3E8"/>
                      </a:solidFill>
                      <a:prstDash val="solid"/>
                      <a:round/>
                      <a:headEnd type="none" w="med" len="med"/>
                      <a:tailEnd type="none" w="med" len="med"/>
                    </a:lnT>
                    <a:lnB w="25400" cap="flat" cmpd="sng" algn="ctr">
                      <a:solidFill>
                        <a:srgbClr val="FAF3E8"/>
                      </a:solidFill>
                      <a:prstDash val="solid"/>
                      <a:round/>
                      <a:headEnd type="none" w="med" len="med"/>
                      <a:tailEnd type="none" w="med" len="med"/>
                    </a:lnB>
                    <a:solidFill>
                      <a:srgbClr val="FFFFFF"/>
                    </a:solidFill>
                  </a:tcPr>
                </a:tc>
                <a:extLst>
                  <a:ext uri="{0D108BD9-81ED-4DB2-BD59-A6C34878D82A}">
                    <a16:rowId xmlns:a16="http://schemas.microsoft.com/office/drawing/2014/main" val="10004"/>
                  </a:ext>
                </a:extLst>
              </a:tr>
              <a:tr h="365760">
                <a:tc>
                  <a:txBody>
                    <a:bodyPr/>
                    <a:lstStyle/>
                    <a:p>
                      <a:pPr marL="0" indent="0">
                        <a:buNone/>
                      </a:pPr>
                      <a:r>
                        <a:rPr lang="en-US" sz="1250" b="1" dirty="0">
                          <a:solidFill>
                            <a:srgbClr val="123A2D"/>
                          </a:solidFill>
                          <a:latin typeface="Calibri" pitchFamily="34" charset="0"/>
                          <a:ea typeface="Calibri" pitchFamily="34" charset="-122"/>
                          <a:cs typeface="Calibri" pitchFamily="34" charset="-120"/>
                        </a:rPr>
                        <a:t>Downloads, forks, reuse</a:t>
                      </a:r>
                      <a:endParaRPr lang="en-US" sz="1250" dirty="0">
                        <a:latin typeface="Calibri" charset="0"/>
                        <a:ea typeface="Calibri" charset="0"/>
                        <a:cs typeface="Calibri" charset="0"/>
                      </a:endParaRPr>
                    </a:p>
                  </a:txBody>
                  <a:tcPr marL="76200" marR="76200" marT="76200" marB="76200" anchor="ctr">
                    <a:lnL w="25400" cap="flat" cmpd="sng" algn="ctr">
                      <a:solidFill>
                        <a:srgbClr val="FAF3E8"/>
                      </a:solidFill>
                      <a:prstDash val="solid"/>
                      <a:round/>
                      <a:headEnd type="none" w="med" len="med"/>
                      <a:tailEnd type="none" w="med" len="med"/>
                    </a:lnL>
                    <a:lnR w="25400" cap="flat" cmpd="sng" algn="ctr">
                      <a:solidFill>
                        <a:srgbClr val="FAF3E8"/>
                      </a:solidFill>
                      <a:prstDash val="solid"/>
                      <a:round/>
                      <a:headEnd type="none" w="med" len="med"/>
                      <a:tailEnd type="none" w="med" len="med"/>
                    </a:lnR>
                    <a:lnT w="25400" cap="flat" cmpd="sng" algn="ctr">
                      <a:solidFill>
                        <a:srgbClr val="FAF3E8"/>
                      </a:solidFill>
                      <a:prstDash val="solid"/>
                      <a:round/>
                      <a:headEnd type="none" w="med" len="med"/>
                      <a:tailEnd type="none" w="med" len="med"/>
                    </a:lnT>
                    <a:lnB w="25400" cap="flat" cmpd="sng" algn="ctr">
                      <a:solidFill>
                        <a:srgbClr val="FAF3E8"/>
                      </a:solidFill>
                      <a:prstDash val="solid"/>
                      <a:round/>
                      <a:headEnd type="none" w="med" len="med"/>
                      <a:tailEnd type="none" w="med" len="med"/>
                    </a:lnB>
                    <a:solidFill>
                      <a:srgbClr val="F2E4C8"/>
                    </a:solidFill>
                  </a:tcPr>
                </a:tc>
                <a:tc>
                  <a:txBody>
                    <a:bodyPr/>
                    <a:lstStyle/>
                    <a:p>
                      <a:pPr marL="0" indent="0">
                        <a:buNone/>
                      </a:pPr>
                      <a:r>
                        <a:rPr lang="en-US" sz="1250" dirty="0">
                          <a:solidFill>
                            <a:srgbClr val="3B342B"/>
                          </a:solidFill>
                          <a:latin typeface="Calibri" pitchFamily="34" charset="0"/>
                          <a:ea typeface="Calibri" pitchFamily="34" charset="-122"/>
                          <a:cs typeface="Calibri" pitchFamily="34" charset="-120"/>
                        </a:rPr>
                        <a:t>Whether anyone actually used the thing</a:t>
                      </a:r>
                      <a:endParaRPr lang="en-US" sz="1250" dirty="0">
                        <a:latin typeface="Calibri" charset="0"/>
                        <a:ea typeface="Calibri" charset="0"/>
                        <a:cs typeface="Calibri" charset="0"/>
                      </a:endParaRPr>
                    </a:p>
                  </a:txBody>
                  <a:tcPr marL="76200" marR="76200" marT="76200" marB="76200" anchor="ctr">
                    <a:lnL w="25400" cap="flat" cmpd="sng" algn="ctr">
                      <a:solidFill>
                        <a:srgbClr val="FAF3E8"/>
                      </a:solidFill>
                      <a:prstDash val="solid"/>
                      <a:round/>
                      <a:headEnd type="none" w="med" len="med"/>
                      <a:tailEnd type="none" w="med" len="med"/>
                    </a:lnL>
                    <a:lnR w="25400" cap="flat" cmpd="sng" algn="ctr">
                      <a:solidFill>
                        <a:srgbClr val="FAF3E8"/>
                      </a:solidFill>
                      <a:prstDash val="solid"/>
                      <a:round/>
                      <a:headEnd type="none" w="med" len="med"/>
                      <a:tailEnd type="none" w="med" len="med"/>
                    </a:lnR>
                    <a:lnT w="25400" cap="flat" cmpd="sng" algn="ctr">
                      <a:solidFill>
                        <a:srgbClr val="FAF3E8"/>
                      </a:solidFill>
                      <a:prstDash val="solid"/>
                      <a:round/>
                      <a:headEnd type="none" w="med" len="med"/>
                      <a:tailEnd type="none" w="med" len="med"/>
                    </a:lnT>
                    <a:lnB w="25400" cap="flat" cmpd="sng" algn="ctr">
                      <a:solidFill>
                        <a:srgbClr val="FAF3E8"/>
                      </a:solidFill>
                      <a:prstDash val="solid"/>
                      <a:round/>
                      <a:headEnd type="none" w="med" len="med"/>
                      <a:tailEnd type="none" w="med" len="med"/>
                    </a:lnB>
                    <a:solidFill>
                      <a:srgbClr val="F2E4C8"/>
                    </a:solidFill>
                  </a:tcPr>
                </a:tc>
                <a:tc>
                  <a:txBody>
                    <a:bodyPr/>
                    <a:lstStyle/>
                    <a:p>
                      <a:pPr marL="0" indent="0">
                        <a:buNone/>
                      </a:pPr>
                      <a:r>
                        <a:rPr lang="en-US" sz="1250" dirty="0">
                          <a:solidFill>
                            <a:srgbClr val="3B342B"/>
                          </a:solidFill>
                          <a:latin typeface="Calibri" pitchFamily="34" charset="0"/>
                          <a:ea typeface="Calibri" pitchFamily="34" charset="-122"/>
                          <a:cs typeface="Calibri" pitchFamily="34" charset="-120"/>
                        </a:rPr>
                        <a:t>Undercounted and rarely asked for — but the most honest signal you have.</a:t>
                      </a:r>
                      <a:endParaRPr lang="en-US" sz="1250" dirty="0">
                        <a:latin typeface="Calibri" charset="0"/>
                        <a:ea typeface="Calibri" charset="0"/>
                        <a:cs typeface="Calibri" charset="0"/>
                      </a:endParaRPr>
                    </a:p>
                  </a:txBody>
                  <a:tcPr marL="76200" marR="76200" marT="76200" marB="76200" anchor="ctr">
                    <a:lnL w="25400" cap="flat" cmpd="sng" algn="ctr">
                      <a:solidFill>
                        <a:srgbClr val="FAF3E8"/>
                      </a:solidFill>
                      <a:prstDash val="solid"/>
                      <a:round/>
                      <a:headEnd type="none" w="med" len="med"/>
                      <a:tailEnd type="none" w="med" len="med"/>
                    </a:lnL>
                    <a:lnR w="25400" cap="flat" cmpd="sng" algn="ctr">
                      <a:solidFill>
                        <a:srgbClr val="FAF3E8"/>
                      </a:solidFill>
                      <a:prstDash val="solid"/>
                      <a:round/>
                      <a:headEnd type="none" w="med" len="med"/>
                      <a:tailEnd type="none" w="med" len="med"/>
                    </a:lnR>
                    <a:lnT w="25400" cap="flat" cmpd="sng" algn="ctr">
                      <a:solidFill>
                        <a:srgbClr val="FAF3E8"/>
                      </a:solidFill>
                      <a:prstDash val="solid"/>
                      <a:round/>
                      <a:headEnd type="none" w="med" len="med"/>
                      <a:tailEnd type="none" w="med" len="med"/>
                    </a:lnT>
                    <a:lnB w="25400" cap="flat" cmpd="sng" algn="ctr">
                      <a:solidFill>
                        <a:srgbClr val="FAF3E8"/>
                      </a:solidFill>
                      <a:prstDash val="solid"/>
                      <a:round/>
                      <a:headEnd type="none" w="med" len="med"/>
                      <a:tailEnd type="none" w="med" len="med"/>
                    </a:lnB>
                    <a:solidFill>
                      <a:srgbClr val="F2E4C8"/>
                    </a:solidFill>
                  </a:tcPr>
                </a:tc>
                <a:extLst>
                  <a:ext uri="{0D108BD9-81ED-4DB2-BD59-A6C34878D82A}">
                    <a16:rowId xmlns:a16="http://schemas.microsoft.com/office/drawing/2014/main" val="10005"/>
                  </a:ext>
                </a:extLst>
              </a:tr>
            </a:tbl>
          </a:graphicData>
        </a:graphic>
      </p:graphicFrame>
      <p:sp>
        <p:nvSpPr>
          <p:cNvPr id="5" name="Shape 2"/>
          <p:cNvSpPr/>
          <p:nvPr/>
        </p:nvSpPr>
        <p:spPr>
          <a:xfrm>
            <a:off x="566928" y="4224528"/>
            <a:ext cx="5394960" cy="1481328"/>
          </a:xfrm>
          <a:prstGeom prst="roundRect">
            <a:avLst>
              <a:gd name="adj" fmla="val 4938"/>
            </a:avLst>
          </a:prstGeom>
          <a:solidFill>
            <a:srgbClr val="FFFFFF"/>
          </a:solidFill>
          <a:ln w="12700">
            <a:solidFill>
              <a:srgbClr val="F2E4C8"/>
            </a:solidFill>
            <a:prstDash val="solid"/>
          </a:ln>
          <a:effectLst>
            <a:outerShdw blurRad="76200" dist="12700" dir="5400000" algn="bl" rotWithShape="0">
              <a:srgbClr val="3B342B">
                <a:alpha val="14000"/>
              </a:srgbClr>
            </a:outerShdw>
          </a:effectLst>
        </p:spPr>
        <p:txBody>
          <a:bodyPr/>
          <a:lstStyle/>
          <a:p>
            <a:endParaRPr lang="en-AU"/>
          </a:p>
        </p:txBody>
      </p:sp>
      <p:sp>
        <p:nvSpPr>
          <p:cNvPr id="4" name="Text 3"/>
          <p:cNvSpPr txBox="1"/>
          <p:nvPr/>
        </p:nvSpPr>
        <p:spPr>
          <a:xfrm>
            <a:off x="914400" y="4407408"/>
            <a:ext cx="4754880" cy="320040"/>
          </a:xfrm>
          <a:prstGeom prst="rect">
            <a:avLst/>
          </a:prstGeom>
          <a:noFill/>
          <a:ln/>
        </p:spPr>
        <p:txBody>
          <a:bodyPr wrap="square" lIns="0" tIns="0" rIns="0" bIns="0" rtlCol="0" anchor="ctr"/>
          <a:lstStyle/>
          <a:p>
            <a:pPr marL="0" indent="0">
              <a:buNone/>
            </a:pPr>
            <a:r>
              <a:rPr lang="en-US" sz="1500" b="1" dirty="0">
                <a:solidFill>
                  <a:srgbClr val="123A2D"/>
                </a:solidFill>
                <a:latin typeface="Cambria" pitchFamily="34" charset="0"/>
                <a:ea typeface="Cambria" pitchFamily="34" charset="-122"/>
                <a:cs typeface="Cambria" pitchFamily="34" charset="-120"/>
              </a:rPr>
              <a:t>Two documents worth naming</a:t>
            </a:r>
            <a:endParaRPr lang="en-US" sz="1500" dirty="0"/>
          </a:p>
        </p:txBody>
      </p:sp>
      <p:sp>
        <p:nvSpPr>
          <p:cNvPr id="7" name="Text 4"/>
          <p:cNvSpPr txBox="1"/>
          <p:nvPr/>
        </p:nvSpPr>
        <p:spPr>
          <a:xfrm>
            <a:off x="914400" y="4791456"/>
            <a:ext cx="4754880" cy="822960"/>
          </a:xfrm>
          <a:prstGeom prst="rect">
            <a:avLst/>
          </a:prstGeom>
          <a:noFill/>
          <a:ln/>
        </p:spPr>
        <p:txBody>
          <a:bodyPr wrap="square" lIns="0" tIns="0" rIns="0" bIns="0" rtlCol="0" anchor="ctr"/>
          <a:lstStyle/>
          <a:p>
            <a:pPr marL="342900" indent="-342900">
              <a:spcAft>
                <a:spcPts val="600"/>
              </a:spcAft>
              <a:buSzPct val="100000"/>
              <a:buChar char="•"/>
            </a:pPr>
            <a:r>
              <a:rPr lang="en-US" sz="1200" dirty="0">
                <a:solidFill>
                  <a:srgbClr val="3B342B"/>
                </a:solidFill>
                <a:latin typeface="Calibri" pitchFamily="34" charset="0"/>
                <a:ea typeface="Calibri" pitchFamily="34" charset="-122"/>
                <a:cs typeface="Calibri" pitchFamily="34" charset="-120"/>
              </a:rPr>
              <a:t>DORA (2012) — stop using journal metrics to judge individual papers or people.</a:t>
            </a:r>
            <a:endParaRPr lang="en-US" sz="1200" dirty="0"/>
          </a:p>
          <a:p>
            <a:pPr marL="342900" indent="-342900">
              <a:spcAft>
                <a:spcPts val="600"/>
              </a:spcAft>
              <a:buSzPct val="100000"/>
              <a:buChar char="•"/>
            </a:pPr>
            <a:r>
              <a:rPr lang="en-US" sz="1200" dirty="0">
                <a:solidFill>
                  <a:srgbClr val="3B342B"/>
                </a:solidFill>
                <a:latin typeface="Calibri" pitchFamily="34" charset="0"/>
                <a:ea typeface="Calibri" pitchFamily="34" charset="-122"/>
                <a:cs typeface="Calibri" pitchFamily="34" charset="-120"/>
              </a:rPr>
              <a:t>The Leiden Manifesto (Nature, 2015) — metrics support expert judgement, never replace it.</a:t>
            </a:r>
            <a:endParaRPr lang="en-US" sz="1200" dirty="0"/>
          </a:p>
        </p:txBody>
      </p:sp>
      <p:sp>
        <p:nvSpPr>
          <p:cNvPr id="8" name="Shape 5"/>
          <p:cNvSpPr/>
          <p:nvPr/>
        </p:nvSpPr>
        <p:spPr>
          <a:xfrm>
            <a:off x="6236208" y="4224528"/>
            <a:ext cx="5385816" cy="1481328"/>
          </a:xfrm>
          <a:prstGeom prst="roundRect">
            <a:avLst>
              <a:gd name="adj" fmla="val 4938"/>
            </a:avLst>
          </a:prstGeom>
          <a:solidFill>
            <a:srgbClr val="123A2D"/>
          </a:solidFill>
          <a:ln/>
        </p:spPr>
        <p:txBody>
          <a:bodyPr/>
          <a:lstStyle/>
          <a:p>
            <a:endParaRPr lang="en-AU"/>
          </a:p>
        </p:txBody>
      </p:sp>
      <p:sp>
        <p:nvSpPr>
          <p:cNvPr id="9" name="Text 6"/>
          <p:cNvSpPr txBox="1"/>
          <p:nvPr/>
        </p:nvSpPr>
        <p:spPr>
          <a:xfrm>
            <a:off x="6583680" y="4407408"/>
            <a:ext cx="4709160" cy="320040"/>
          </a:xfrm>
          <a:prstGeom prst="rect">
            <a:avLst/>
          </a:prstGeom>
          <a:noFill/>
          <a:ln/>
        </p:spPr>
        <p:txBody>
          <a:bodyPr wrap="square" lIns="0" tIns="0" rIns="0" bIns="0" rtlCol="0" anchor="ctr"/>
          <a:lstStyle/>
          <a:p>
            <a:pPr marL="0" indent="0">
              <a:buNone/>
            </a:pPr>
            <a:r>
              <a:rPr lang="en-US" sz="1500" b="1" dirty="0">
                <a:solidFill>
                  <a:srgbClr val="F0B050"/>
                </a:solidFill>
                <a:latin typeface="Cambria" pitchFamily="34" charset="0"/>
                <a:ea typeface="Cambria" pitchFamily="34" charset="-122"/>
                <a:cs typeface="Cambria" pitchFamily="34" charset="-120"/>
              </a:rPr>
              <a:t>Three rules that keep you out of trouble</a:t>
            </a:r>
            <a:endParaRPr lang="en-US" sz="1500" dirty="0"/>
          </a:p>
        </p:txBody>
      </p:sp>
      <p:sp>
        <p:nvSpPr>
          <p:cNvPr id="10" name="Text 7"/>
          <p:cNvSpPr txBox="1"/>
          <p:nvPr/>
        </p:nvSpPr>
        <p:spPr>
          <a:xfrm>
            <a:off x="6583680" y="4773168"/>
            <a:ext cx="4709160" cy="868680"/>
          </a:xfrm>
          <a:prstGeom prst="rect">
            <a:avLst/>
          </a:prstGeom>
          <a:noFill/>
          <a:ln/>
        </p:spPr>
        <p:txBody>
          <a:bodyPr wrap="square" lIns="0" tIns="0" rIns="0" bIns="0" rtlCol="0" anchor="ctr"/>
          <a:lstStyle/>
          <a:p>
            <a:pPr marL="342900" indent="-342900">
              <a:spcAft>
                <a:spcPts val="400"/>
              </a:spcAft>
              <a:buSzPct val="100000"/>
              <a:buChar char="•"/>
            </a:pPr>
            <a:r>
              <a:rPr lang="en-US" sz="1200" dirty="0">
                <a:solidFill>
                  <a:srgbClr val="F5E7C8"/>
                </a:solidFill>
                <a:latin typeface="Calibri" pitchFamily="34" charset="0"/>
                <a:ea typeface="Calibri" pitchFamily="34" charset="-122"/>
                <a:cs typeface="Calibri" pitchFamily="34" charset="-120"/>
              </a:rPr>
              <a:t>Never a single number alone — give it a comparison.</a:t>
            </a:r>
            <a:endParaRPr lang="en-US" sz="1200" dirty="0"/>
          </a:p>
          <a:p>
            <a:pPr marL="342900" indent="-342900">
              <a:spcAft>
                <a:spcPts val="400"/>
              </a:spcAft>
              <a:buSzPct val="100000"/>
              <a:buChar char="•"/>
            </a:pPr>
            <a:r>
              <a:rPr lang="en-US" sz="1200" dirty="0">
                <a:solidFill>
                  <a:srgbClr val="F5E7C8"/>
                </a:solidFill>
                <a:latin typeface="Calibri" pitchFamily="34" charset="0"/>
                <a:ea typeface="Calibri" pitchFamily="34" charset="-122"/>
                <a:cs typeface="Calibri" pitchFamily="34" charset="-120"/>
              </a:rPr>
              <a:t>Never a journal metric to describe your own paper.</a:t>
            </a:r>
            <a:endParaRPr lang="en-US" sz="1200" dirty="0"/>
          </a:p>
          <a:p>
            <a:pPr marL="342900" indent="-342900">
              <a:spcAft>
                <a:spcPts val="400"/>
              </a:spcAft>
              <a:buSzPct val="100000"/>
              <a:buChar char="•"/>
            </a:pPr>
            <a:r>
              <a:rPr lang="en-US" sz="1200" dirty="0">
                <a:solidFill>
                  <a:srgbClr val="F5E7C8"/>
                </a:solidFill>
                <a:latin typeface="Calibri" pitchFamily="34" charset="0"/>
                <a:ea typeface="Calibri" pitchFamily="34" charset="-122"/>
                <a:cs typeface="Calibri" pitchFamily="34" charset="-120"/>
              </a:rPr>
              <a:t>Always say what you contributed, not what the paper achieved.</a:t>
            </a:r>
            <a:endParaRPr lang="en-US" sz="1200" dirty="0"/>
          </a:p>
        </p:txBody>
      </p:sp>
      <p:sp>
        <p:nvSpPr>
          <p:cNvPr id="11" name="Text 8"/>
          <p:cNvSpPr txBox="1"/>
          <p:nvPr/>
        </p:nvSpPr>
        <p:spPr>
          <a:xfrm>
            <a:off x="566928" y="6035040"/>
            <a:ext cx="11057839" cy="292608"/>
          </a:xfrm>
          <a:prstGeom prst="rect">
            <a:avLst/>
          </a:prstGeom>
          <a:noFill/>
          <a:ln/>
        </p:spPr>
        <p:txBody>
          <a:bodyPr wrap="square" lIns="0" tIns="0" rIns="0" bIns="0" rtlCol="0" anchor="ctr"/>
          <a:lstStyle/>
          <a:p>
            <a:pPr marL="0" indent="0">
              <a:buNone/>
            </a:pPr>
            <a:r>
              <a:rPr lang="en-US" sz="1100" i="1" dirty="0">
                <a:solidFill>
                  <a:srgbClr val="6B6154"/>
                </a:solidFill>
                <a:latin typeface="Calibri" pitchFamily="34" charset="0"/>
                <a:ea typeface="Calibri" pitchFamily="34" charset="-122"/>
                <a:cs typeface="Calibri" pitchFamily="34" charset="-120"/>
              </a:rPr>
              <a:t>UQ Library has guides on which numbers to quote for ARC and NHMRC applications — use them rather than guessing.</a:t>
            </a:r>
            <a:endParaRPr lang="en-US" sz="11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AF3E8"/>
        </a:solidFill>
        <a:effectLst/>
      </p:bgPr>
    </p:bg>
    <p:spTree>
      <p:nvGrpSpPr>
        <p:cNvPr id="1" name=""/>
        <p:cNvGrpSpPr/>
        <p:nvPr/>
      </p:nvGrpSpPr>
      <p:grpSpPr>
        <a:xfrm>
          <a:off x="0" y="0"/>
          <a:ext cx="0" cy="0"/>
          <a:chOff x="0" y="0"/>
          <a:chExt cx="0" cy="0"/>
        </a:xfrm>
      </p:grpSpPr>
      <p:sp>
        <p:nvSpPr>
          <p:cNvPr id="2" name="Text 0"/>
          <p:cNvSpPr txBox="1"/>
          <p:nvPr/>
        </p:nvSpPr>
        <p:spPr>
          <a:xfrm>
            <a:off x="566928" y="146304"/>
            <a:ext cx="11057839" cy="274320"/>
          </a:xfrm>
          <a:prstGeom prst="rect">
            <a:avLst/>
          </a:prstGeom>
          <a:noFill/>
          <a:ln/>
        </p:spPr>
        <p:txBody>
          <a:bodyPr wrap="square" lIns="0" tIns="0" rIns="0" bIns="0" rtlCol="0" anchor="ctr"/>
          <a:lstStyle/>
          <a:p>
            <a:pPr marL="0" indent="0">
              <a:buNone/>
            </a:pPr>
            <a:r>
              <a:rPr lang="en-US" sz="1100" b="1" kern="0" spc="200" dirty="0">
                <a:solidFill>
                  <a:srgbClr val="0E8C6A"/>
                </a:solidFill>
                <a:latin typeface="Calibri" pitchFamily="34" charset="0"/>
                <a:ea typeface="Calibri" pitchFamily="34" charset="-122"/>
                <a:cs typeface="Calibri" pitchFamily="34" charset="-120"/>
              </a:rPr>
              <a:t>THE HABIT</a:t>
            </a:r>
            <a:endParaRPr lang="en-US" sz="1100" dirty="0"/>
          </a:p>
        </p:txBody>
      </p:sp>
      <p:sp>
        <p:nvSpPr>
          <p:cNvPr id="3" name="Text 1"/>
          <p:cNvSpPr txBox="1"/>
          <p:nvPr/>
        </p:nvSpPr>
        <p:spPr>
          <a:xfrm>
            <a:off x="566928" y="384048"/>
            <a:ext cx="11057839" cy="640080"/>
          </a:xfrm>
          <a:prstGeom prst="rect">
            <a:avLst/>
          </a:prstGeom>
          <a:noFill/>
          <a:ln/>
        </p:spPr>
        <p:txBody>
          <a:bodyPr wrap="square" lIns="0" tIns="0" rIns="0" bIns="0" rtlCol="0" anchor="ctr"/>
          <a:lstStyle/>
          <a:p>
            <a:pPr marL="0" indent="0" algn="l">
              <a:buNone/>
            </a:pPr>
            <a:r>
              <a:rPr lang="en-US" sz="3000" b="1" dirty="0">
                <a:solidFill>
                  <a:srgbClr val="123A2D"/>
                </a:solidFill>
                <a:latin typeface="Cambria" pitchFamily="34" charset="0"/>
                <a:ea typeface="Cambria" pitchFamily="34" charset="-122"/>
                <a:cs typeface="Cambria" pitchFamily="34" charset="-120"/>
              </a:rPr>
              <a:t>Keep the receipts — two minutes a month</a:t>
            </a:r>
            <a:endParaRPr lang="en-US" sz="3000" dirty="0"/>
          </a:p>
        </p:txBody>
      </p:sp>
      <p:sp>
        <p:nvSpPr>
          <p:cNvPr id="4" name="Shape 2"/>
          <p:cNvSpPr/>
          <p:nvPr/>
        </p:nvSpPr>
        <p:spPr>
          <a:xfrm>
            <a:off x="566928" y="1371600"/>
            <a:ext cx="3566160" cy="1207008"/>
          </a:xfrm>
          <a:prstGeom prst="roundRect">
            <a:avLst>
              <a:gd name="adj" fmla="val 6061"/>
            </a:avLst>
          </a:prstGeom>
          <a:solidFill>
            <a:srgbClr val="FFFFFF"/>
          </a:solidFill>
          <a:ln w="12700">
            <a:solidFill>
              <a:srgbClr val="F2E4C8"/>
            </a:solidFill>
            <a:prstDash val="solid"/>
          </a:ln>
          <a:effectLst>
            <a:outerShdw blurRad="76200" dist="12700" dir="5400000" algn="bl" rotWithShape="0">
              <a:srgbClr val="3B342B">
                <a:alpha val="14000"/>
              </a:srgbClr>
            </a:outerShdw>
          </a:effectLst>
        </p:spPr>
        <p:txBody>
          <a:bodyPr/>
          <a:lstStyle/>
          <a:p>
            <a:endParaRPr lang="en-AU"/>
          </a:p>
        </p:txBody>
      </p:sp>
      <p:sp>
        <p:nvSpPr>
          <p:cNvPr id="5" name="Shape 3"/>
          <p:cNvSpPr/>
          <p:nvPr/>
        </p:nvSpPr>
        <p:spPr>
          <a:xfrm>
            <a:off x="804672" y="1591056"/>
            <a:ext cx="457200" cy="457200"/>
          </a:xfrm>
          <a:prstGeom prst="ellipse">
            <a:avLst/>
          </a:prstGeom>
          <a:solidFill>
            <a:srgbClr val="0E8C6A"/>
          </a:solidFill>
          <a:ln/>
        </p:spPr>
        <p:txBody>
          <a:bodyPr/>
          <a:lstStyle/>
          <a:p>
            <a:endParaRPr lang="en-AU"/>
          </a:p>
        </p:txBody>
      </p:sp>
      <p:pic>
        <p:nvPicPr>
          <p:cNvPr id="6" name="Image 0" descr="preencoded.png"/>
          <p:cNvPicPr>
            <a:picLocks noChangeAspect="1"/>
          </p:cNvPicPr>
          <p:nvPr/>
        </p:nvPicPr>
        <p:blipFill>
          <a:blip r:embed="rId3"/>
          <a:stretch>
            <a:fillRect/>
          </a:stretch>
        </p:blipFill>
        <p:spPr>
          <a:xfrm>
            <a:off x="918972" y="1705356"/>
            <a:ext cx="228600" cy="228600"/>
          </a:xfrm>
          <a:prstGeom prst="rect">
            <a:avLst/>
          </a:prstGeom>
        </p:spPr>
      </p:pic>
      <p:sp>
        <p:nvSpPr>
          <p:cNvPr id="7" name="Text 4"/>
          <p:cNvSpPr txBox="1"/>
          <p:nvPr/>
        </p:nvSpPr>
        <p:spPr>
          <a:xfrm>
            <a:off x="1389888" y="1627632"/>
            <a:ext cx="2505456" cy="320040"/>
          </a:xfrm>
          <a:prstGeom prst="rect">
            <a:avLst/>
          </a:prstGeom>
          <a:noFill/>
          <a:ln/>
        </p:spPr>
        <p:txBody>
          <a:bodyPr wrap="square" lIns="0" tIns="0" rIns="0" bIns="0" rtlCol="0" anchor="ctr"/>
          <a:lstStyle/>
          <a:p>
            <a:pPr marL="0" indent="0">
              <a:buNone/>
            </a:pPr>
            <a:r>
              <a:rPr lang="en-US" sz="1450" b="1" dirty="0">
                <a:solidFill>
                  <a:srgbClr val="123A2D"/>
                </a:solidFill>
                <a:latin typeface="Cambria" pitchFamily="34" charset="0"/>
                <a:ea typeface="Cambria" pitchFamily="34" charset="-122"/>
                <a:cs typeface="Cambria" pitchFamily="34" charset="-120"/>
              </a:rPr>
              <a:t>Uses of your work</a:t>
            </a:r>
            <a:endParaRPr lang="en-US" sz="1450" dirty="0"/>
          </a:p>
        </p:txBody>
      </p:sp>
      <p:sp>
        <p:nvSpPr>
          <p:cNvPr id="8" name="Text 5"/>
          <p:cNvSpPr txBox="1"/>
          <p:nvPr/>
        </p:nvSpPr>
        <p:spPr>
          <a:xfrm>
            <a:off x="804672" y="2084832"/>
            <a:ext cx="3090672" cy="438912"/>
          </a:xfrm>
          <a:prstGeom prst="rect">
            <a:avLst/>
          </a:prstGeom>
          <a:noFill/>
          <a:ln/>
        </p:spPr>
        <p:txBody>
          <a:bodyPr wrap="square" lIns="0" tIns="0" rIns="0" bIns="0" rtlCol="0" anchor="ctr"/>
          <a:lstStyle/>
          <a:p>
            <a:pPr marL="0" indent="0">
              <a:lnSpc>
                <a:spcPts val="1400"/>
              </a:lnSpc>
              <a:buNone/>
            </a:pPr>
            <a:r>
              <a:rPr lang="en-US" sz="1150" dirty="0">
                <a:solidFill>
                  <a:srgbClr val="6B6154"/>
                </a:solidFill>
                <a:latin typeface="Calibri" pitchFamily="34" charset="0"/>
                <a:ea typeface="Calibri" pitchFamily="34" charset="-122"/>
                <a:cs typeface="Calibri" pitchFamily="34" charset="-120"/>
              </a:rPr>
              <a:t>Someone emails for your protocol, forks the repo, asks you to run their samples.</a:t>
            </a:r>
            <a:endParaRPr lang="en-US" sz="1150" dirty="0"/>
          </a:p>
        </p:txBody>
      </p:sp>
      <p:sp>
        <p:nvSpPr>
          <p:cNvPr id="9" name="Shape 6"/>
          <p:cNvSpPr/>
          <p:nvPr/>
        </p:nvSpPr>
        <p:spPr>
          <a:xfrm>
            <a:off x="4398264" y="1371600"/>
            <a:ext cx="3566160" cy="1207008"/>
          </a:xfrm>
          <a:prstGeom prst="roundRect">
            <a:avLst>
              <a:gd name="adj" fmla="val 6061"/>
            </a:avLst>
          </a:prstGeom>
          <a:solidFill>
            <a:srgbClr val="FFFFFF"/>
          </a:solidFill>
          <a:ln w="12700">
            <a:solidFill>
              <a:srgbClr val="F2E4C8"/>
            </a:solidFill>
            <a:prstDash val="solid"/>
          </a:ln>
          <a:effectLst>
            <a:outerShdw blurRad="76200" dist="12700" dir="5400000" algn="bl" rotWithShape="0">
              <a:srgbClr val="3B342B">
                <a:alpha val="14000"/>
              </a:srgbClr>
            </a:outerShdw>
          </a:effectLst>
        </p:spPr>
        <p:txBody>
          <a:bodyPr/>
          <a:lstStyle/>
          <a:p>
            <a:endParaRPr lang="en-AU"/>
          </a:p>
        </p:txBody>
      </p:sp>
      <p:sp>
        <p:nvSpPr>
          <p:cNvPr id="10" name="Shape 7"/>
          <p:cNvSpPr/>
          <p:nvPr/>
        </p:nvSpPr>
        <p:spPr>
          <a:xfrm>
            <a:off x="4636008" y="1591056"/>
            <a:ext cx="457200" cy="457200"/>
          </a:xfrm>
          <a:prstGeom prst="ellipse">
            <a:avLst/>
          </a:prstGeom>
          <a:solidFill>
            <a:srgbClr val="0E8C6A"/>
          </a:solidFill>
          <a:ln/>
        </p:spPr>
        <p:txBody>
          <a:bodyPr/>
          <a:lstStyle/>
          <a:p>
            <a:endParaRPr lang="en-AU"/>
          </a:p>
        </p:txBody>
      </p:sp>
      <p:pic>
        <p:nvPicPr>
          <p:cNvPr id="11" name="Image 1" descr="preencoded.png"/>
          <p:cNvPicPr>
            <a:picLocks noChangeAspect="1"/>
          </p:cNvPicPr>
          <p:nvPr/>
        </p:nvPicPr>
        <p:blipFill>
          <a:blip r:embed="rId4"/>
          <a:stretch>
            <a:fillRect/>
          </a:stretch>
        </p:blipFill>
        <p:spPr>
          <a:xfrm>
            <a:off x="4750308" y="1705356"/>
            <a:ext cx="228600" cy="228600"/>
          </a:xfrm>
          <a:prstGeom prst="rect">
            <a:avLst/>
          </a:prstGeom>
        </p:spPr>
      </p:pic>
      <p:sp>
        <p:nvSpPr>
          <p:cNvPr id="12" name="Text 8"/>
          <p:cNvSpPr txBox="1"/>
          <p:nvPr/>
        </p:nvSpPr>
        <p:spPr>
          <a:xfrm>
            <a:off x="5221224" y="1627632"/>
            <a:ext cx="2505456" cy="320040"/>
          </a:xfrm>
          <a:prstGeom prst="rect">
            <a:avLst/>
          </a:prstGeom>
          <a:noFill/>
          <a:ln/>
        </p:spPr>
        <p:txBody>
          <a:bodyPr wrap="square" lIns="0" tIns="0" rIns="0" bIns="0" rtlCol="0" anchor="ctr"/>
          <a:lstStyle/>
          <a:p>
            <a:pPr marL="0" indent="0">
              <a:buNone/>
            </a:pPr>
            <a:r>
              <a:rPr lang="en-US" sz="1450" b="1" dirty="0">
                <a:solidFill>
                  <a:srgbClr val="123A2D"/>
                </a:solidFill>
                <a:latin typeface="Cambria" pitchFamily="34" charset="0"/>
                <a:ea typeface="Cambria" pitchFamily="34" charset="-122"/>
                <a:cs typeface="Cambria" pitchFamily="34" charset="-120"/>
              </a:rPr>
              <a:t>Invitations</a:t>
            </a:r>
            <a:endParaRPr lang="en-US" sz="1450" dirty="0"/>
          </a:p>
        </p:txBody>
      </p:sp>
      <p:sp>
        <p:nvSpPr>
          <p:cNvPr id="13" name="Text 9"/>
          <p:cNvSpPr txBox="1"/>
          <p:nvPr/>
        </p:nvSpPr>
        <p:spPr>
          <a:xfrm>
            <a:off x="4636008" y="2084832"/>
            <a:ext cx="3090672" cy="438912"/>
          </a:xfrm>
          <a:prstGeom prst="rect">
            <a:avLst/>
          </a:prstGeom>
          <a:noFill/>
          <a:ln/>
        </p:spPr>
        <p:txBody>
          <a:bodyPr wrap="square" lIns="0" tIns="0" rIns="0" bIns="0" rtlCol="0" anchor="ctr"/>
          <a:lstStyle/>
          <a:p>
            <a:pPr marL="0" indent="0">
              <a:lnSpc>
                <a:spcPts val="1400"/>
              </a:lnSpc>
              <a:buNone/>
            </a:pPr>
            <a:r>
              <a:rPr lang="en-US" sz="1150" dirty="0">
                <a:solidFill>
                  <a:srgbClr val="6B6154"/>
                </a:solidFill>
                <a:latin typeface="Calibri" pitchFamily="34" charset="0"/>
                <a:ea typeface="Calibri" pitchFamily="34" charset="-122"/>
                <a:cs typeface="Calibri" pitchFamily="34" charset="-120"/>
              </a:rPr>
              <a:t>Talks, reviews, panels, committees — and who asked, and why.</a:t>
            </a:r>
            <a:endParaRPr lang="en-US" sz="1150" dirty="0"/>
          </a:p>
        </p:txBody>
      </p:sp>
      <p:sp>
        <p:nvSpPr>
          <p:cNvPr id="14" name="Shape 10"/>
          <p:cNvSpPr/>
          <p:nvPr/>
        </p:nvSpPr>
        <p:spPr>
          <a:xfrm>
            <a:off x="8229600" y="1371600"/>
            <a:ext cx="3566160" cy="1207008"/>
          </a:xfrm>
          <a:prstGeom prst="roundRect">
            <a:avLst>
              <a:gd name="adj" fmla="val 6061"/>
            </a:avLst>
          </a:prstGeom>
          <a:solidFill>
            <a:srgbClr val="FFFFFF"/>
          </a:solidFill>
          <a:ln w="12700">
            <a:solidFill>
              <a:srgbClr val="F2E4C8"/>
            </a:solidFill>
            <a:prstDash val="solid"/>
          </a:ln>
          <a:effectLst>
            <a:outerShdw blurRad="76200" dist="12700" dir="5400000" algn="bl" rotWithShape="0">
              <a:srgbClr val="3B342B">
                <a:alpha val="14000"/>
              </a:srgbClr>
            </a:outerShdw>
          </a:effectLst>
        </p:spPr>
        <p:txBody>
          <a:bodyPr/>
          <a:lstStyle/>
          <a:p>
            <a:endParaRPr lang="en-AU"/>
          </a:p>
        </p:txBody>
      </p:sp>
      <p:sp>
        <p:nvSpPr>
          <p:cNvPr id="15" name="Shape 11"/>
          <p:cNvSpPr/>
          <p:nvPr/>
        </p:nvSpPr>
        <p:spPr>
          <a:xfrm>
            <a:off x="8467344" y="1591056"/>
            <a:ext cx="457200" cy="457200"/>
          </a:xfrm>
          <a:prstGeom prst="ellipse">
            <a:avLst/>
          </a:prstGeom>
          <a:solidFill>
            <a:srgbClr val="0E8C6A"/>
          </a:solidFill>
          <a:ln/>
        </p:spPr>
        <p:txBody>
          <a:bodyPr/>
          <a:lstStyle/>
          <a:p>
            <a:endParaRPr lang="en-AU"/>
          </a:p>
        </p:txBody>
      </p:sp>
      <p:pic>
        <p:nvPicPr>
          <p:cNvPr id="16" name="Image 2" descr="preencoded.png"/>
          <p:cNvPicPr>
            <a:picLocks noChangeAspect="1"/>
          </p:cNvPicPr>
          <p:nvPr/>
        </p:nvPicPr>
        <p:blipFill>
          <a:blip r:embed="rId5"/>
          <a:stretch>
            <a:fillRect/>
          </a:stretch>
        </p:blipFill>
        <p:spPr>
          <a:xfrm>
            <a:off x="8581644" y="1705356"/>
            <a:ext cx="228600" cy="228600"/>
          </a:xfrm>
          <a:prstGeom prst="rect">
            <a:avLst/>
          </a:prstGeom>
        </p:spPr>
      </p:pic>
      <p:sp>
        <p:nvSpPr>
          <p:cNvPr id="17" name="Text 12"/>
          <p:cNvSpPr txBox="1"/>
          <p:nvPr/>
        </p:nvSpPr>
        <p:spPr>
          <a:xfrm>
            <a:off x="9052560" y="1627632"/>
            <a:ext cx="2505456" cy="320040"/>
          </a:xfrm>
          <a:prstGeom prst="rect">
            <a:avLst/>
          </a:prstGeom>
          <a:noFill/>
          <a:ln/>
        </p:spPr>
        <p:txBody>
          <a:bodyPr wrap="square" lIns="0" tIns="0" rIns="0" bIns="0" rtlCol="0" anchor="ctr"/>
          <a:lstStyle/>
          <a:p>
            <a:pPr marL="0" indent="0">
              <a:buNone/>
            </a:pPr>
            <a:r>
              <a:rPr lang="en-US" sz="1450" b="1" dirty="0">
                <a:solidFill>
                  <a:srgbClr val="123A2D"/>
                </a:solidFill>
                <a:latin typeface="Cambria" pitchFamily="34" charset="0"/>
                <a:ea typeface="Cambria" pitchFamily="34" charset="-122"/>
                <a:cs typeface="Cambria" pitchFamily="34" charset="-120"/>
              </a:rPr>
              <a:t>Citations that matter</a:t>
            </a:r>
            <a:endParaRPr lang="en-US" sz="1450" dirty="0"/>
          </a:p>
        </p:txBody>
      </p:sp>
      <p:sp>
        <p:nvSpPr>
          <p:cNvPr id="18" name="Text 13"/>
          <p:cNvSpPr txBox="1"/>
          <p:nvPr/>
        </p:nvSpPr>
        <p:spPr>
          <a:xfrm>
            <a:off x="8467344" y="2084832"/>
            <a:ext cx="3090672" cy="438912"/>
          </a:xfrm>
          <a:prstGeom prst="rect">
            <a:avLst/>
          </a:prstGeom>
          <a:noFill/>
          <a:ln/>
        </p:spPr>
        <p:txBody>
          <a:bodyPr wrap="square" lIns="0" tIns="0" rIns="0" bIns="0" rtlCol="0" anchor="ctr"/>
          <a:lstStyle/>
          <a:p>
            <a:pPr marL="0" indent="0">
              <a:lnSpc>
                <a:spcPts val="1400"/>
              </a:lnSpc>
              <a:buNone/>
            </a:pPr>
            <a:r>
              <a:rPr lang="en-US" sz="1150" dirty="0">
                <a:solidFill>
                  <a:srgbClr val="6B6154"/>
                </a:solidFill>
                <a:latin typeface="Calibri" pitchFamily="34" charset="0"/>
                <a:ea typeface="Calibri" pitchFamily="34" charset="-122"/>
                <a:cs typeface="Calibri" pitchFamily="34" charset="-120"/>
              </a:rPr>
              <a:t>Not the count. The specific ones: a guideline, a policy document, a patent.</a:t>
            </a:r>
            <a:endParaRPr lang="en-US" sz="1150" dirty="0"/>
          </a:p>
        </p:txBody>
      </p:sp>
      <p:sp>
        <p:nvSpPr>
          <p:cNvPr id="19" name="Shape 14"/>
          <p:cNvSpPr/>
          <p:nvPr/>
        </p:nvSpPr>
        <p:spPr>
          <a:xfrm>
            <a:off x="566928" y="2816352"/>
            <a:ext cx="3566160" cy="1207008"/>
          </a:xfrm>
          <a:prstGeom prst="roundRect">
            <a:avLst>
              <a:gd name="adj" fmla="val 6061"/>
            </a:avLst>
          </a:prstGeom>
          <a:solidFill>
            <a:srgbClr val="FFFFFF"/>
          </a:solidFill>
          <a:ln w="12700">
            <a:solidFill>
              <a:srgbClr val="F2E4C8"/>
            </a:solidFill>
            <a:prstDash val="solid"/>
          </a:ln>
          <a:effectLst>
            <a:outerShdw blurRad="76200" dist="12700" dir="5400000" algn="bl" rotWithShape="0">
              <a:srgbClr val="3B342B">
                <a:alpha val="14000"/>
              </a:srgbClr>
            </a:outerShdw>
          </a:effectLst>
        </p:spPr>
        <p:txBody>
          <a:bodyPr/>
          <a:lstStyle/>
          <a:p>
            <a:endParaRPr lang="en-AU"/>
          </a:p>
        </p:txBody>
      </p:sp>
      <p:sp>
        <p:nvSpPr>
          <p:cNvPr id="20" name="Shape 15"/>
          <p:cNvSpPr/>
          <p:nvPr/>
        </p:nvSpPr>
        <p:spPr>
          <a:xfrm>
            <a:off x="804672" y="3035808"/>
            <a:ext cx="457200" cy="457200"/>
          </a:xfrm>
          <a:prstGeom prst="ellipse">
            <a:avLst/>
          </a:prstGeom>
          <a:solidFill>
            <a:srgbClr val="0E8C6A"/>
          </a:solidFill>
          <a:ln/>
        </p:spPr>
        <p:txBody>
          <a:bodyPr/>
          <a:lstStyle/>
          <a:p>
            <a:endParaRPr lang="en-AU"/>
          </a:p>
        </p:txBody>
      </p:sp>
      <p:pic>
        <p:nvPicPr>
          <p:cNvPr id="21" name="Image 3" descr="preencoded.png"/>
          <p:cNvPicPr>
            <a:picLocks noChangeAspect="1"/>
          </p:cNvPicPr>
          <p:nvPr/>
        </p:nvPicPr>
        <p:blipFill>
          <a:blip r:embed="rId6"/>
          <a:stretch>
            <a:fillRect/>
          </a:stretch>
        </p:blipFill>
        <p:spPr>
          <a:xfrm>
            <a:off x="918972" y="3150108"/>
            <a:ext cx="228600" cy="228600"/>
          </a:xfrm>
          <a:prstGeom prst="rect">
            <a:avLst/>
          </a:prstGeom>
        </p:spPr>
      </p:pic>
      <p:sp>
        <p:nvSpPr>
          <p:cNvPr id="22" name="Text 16"/>
          <p:cNvSpPr txBox="1"/>
          <p:nvPr/>
        </p:nvSpPr>
        <p:spPr>
          <a:xfrm>
            <a:off x="1389888" y="3072384"/>
            <a:ext cx="2505456" cy="320040"/>
          </a:xfrm>
          <a:prstGeom prst="rect">
            <a:avLst/>
          </a:prstGeom>
          <a:noFill/>
          <a:ln/>
        </p:spPr>
        <p:txBody>
          <a:bodyPr wrap="square" lIns="0" tIns="0" rIns="0" bIns="0" rtlCol="0" anchor="ctr"/>
          <a:lstStyle/>
          <a:p>
            <a:pPr marL="0" indent="0">
              <a:buNone/>
            </a:pPr>
            <a:r>
              <a:rPr lang="en-US" sz="1450" b="1" dirty="0">
                <a:solidFill>
                  <a:srgbClr val="123A2D"/>
                </a:solidFill>
                <a:latin typeface="Cambria" pitchFamily="34" charset="0"/>
                <a:ea typeface="Cambria" pitchFamily="34" charset="-122"/>
                <a:cs typeface="Cambria" pitchFamily="34" charset="-120"/>
              </a:rPr>
              <a:t>Attention</a:t>
            </a:r>
            <a:endParaRPr lang="en-US" sz="1450" dirty="0"/>
          </a:p>
        </p:txBody>
      </p:sp>
      <p:sp>
        <p:nvSpPr>
          <p:cNvPr id="23" name="Text 17"/>
          <p:cNvSpPr txBox="1"/>
          <p:nvPr/>
        </p:nvSpPr>
        <p:spPr>
          <a:xfrm>
            <a:off x="804672" y="3529584"/>
            <a:ext cx="3090672" cy="438912"/>
          </a:xfrm>
          <a:prstGeom prst="rect">
            <a:avLst/>
          </a:prstGeom>
          <a:noFill/>
          <a:ln/>
        </p:spPr>
        <p:txBody>
          <a:bodyPr wrap="square" lIns="0" tIns="0" rIns="0" bIns="0" rtlCol="0" anchor="ctr"/>
          <a:lstStyle/>
          <a:p>
            <a:pPr marL="0" indent="0">
              <a:lnSpc>
                <a:spcPts val="1400"/>
              </a:lnSpc>
              <a:buNone/>
            </a:pPr>
            <a:r>
              <a:rPr lang="en-US" sz="1150" dirty="0">
                <a:solidFill>
                  <a:srgbClr val="6B6154"/>
                </a:solidFill>
                <a:latin typeface="Calibri" pitchFamily="34" charset="0"/>
                <a:ea typeface="Calibri" pitchFamily="34" charset="-122"/>
                <a:cs typeface="Calibri" pitchFamily="34" charset="-120"/>
              </a:rPr>
              <a:t>An interview, a news write-up, a post that travelled further than expected.</a:t>
            </a:r>
            <a:endParaRPr lang="en-US" sz="1150" dirty="0"/>
          </a:p>
        </p:txBody>
      </p:sp>
      <p:sp>
        <p:nvSpPr>
          <p:cNvPr id="24" name="Shape 18"/>
          <p:cNvSpPr/>
          <p:nvPr/>
        </p:nvSpPr>
        <p:spPr>
          <a:xfrm>
            <a:off x="4398264" y="2816352"/>
            <a:ext cx="3566160" cy="1207008"/>
          </a:xfrm>
          <a:prstGeom prst="roundRect">
            <a:avLst>
              <a:gd name="adj" fmla="val 6061"/>
            </a:avLst>
          </a:prstGeom>
          <a:solidFill>
            <a:srgbClr val="FFFFFF"/>
          </a:solidFill>
          <a:ln w="12700">
            <a:solidFill>
              <a:srgbClr val="F2E4C8"/>
            </a:solidFill>
            <a:prstDash val="solid"/>
          </a:ln>
          <a:effectLst>
            <a:outerShdw blurRad="76200" dist="12700" dir="5400000" algn="bl" rotWithShape="0">
              <a:srgbClr val="3B342B">
                <a:alpha val="14000"/>
              </a:srgbClr>
            </a:outerShdw>
          </a:effectLst>
        </p:spPr>
        <p:txBody>
          <a:bodyPr/>
          <a:lstStyle/>
          <a:p>
            <a:endParaRPr lang="en-AU"/>
          </a:p>
        </p:txBody>
      </p:sp>
      <p:sp>
        <p:nvSpPr>
          <p:cNvPr id="25" name="Shape 19"/>
          <p:cNvSpPr/>
          <p:nvPr/>
        </p:nvSpPr>
        <p:spPr>
          <a:xfrm>
            <a:off x="4636008" y="3035808"/>
            <a:ext cx="457200" cy="457200"/>
          </a:xfrm>
          <a:prstGeom prst="ellipse">
            <a:avLst/>
          </a:prstGeom>
          <a:solidFill>
            <a:srgbClr val="0E8C6A"/>
          </a:solidFill>
          <a:ln/>
        </p:spPr>
        <p:txBody>
          <a:bodyPr/>
          <a:lstStyle/>
          <a:p>
            <a:endParaRPr lang="en-AU"/>
          </a:p>
        </p:txBody>
      </p:sp>
      <p:pic>
        <p:nvPicPr>
          <p:cNvPr id="26" name="Image 4" descr="preencoded.png"/>
          <p:cNvPicPr>
            <a:picLocks noChangeAspect="1"/>
          </p:cNvPicPr>
          <p:nvPr/>
        </p:nvPicPr>
        <p:blipFill>
          <a:blip r:embed="rId7"/>
          <a:stretch>
            <a:fillRect/>
          </a:stretch>
        </p:blipFill>
        <p:spPr>
          <a:xfrm>
            <a:off x="4750308" y="3150108"/>
            <a:ext cx="228600" cy="228600"/>
          </a:xfrm>
          <a:prstGeom prst="rect">
            <a:avLst/>
          </a:prstGeom>
        </p:spPr>
      </p:pic>
      <p:sp>
        <p:nvSpPr>
          <p:cNvPr id="27" name="Text 20"/>
          <p:cNvSpPr txBox="1"/>
          <p:nvPr/>
        </p:nvSpPr>
        <p:spPr>
          <a:xfrm>
            <a:off x="5221224" y="3072384"/>
            <a:ext cx="2505456" cy="320040"/>
          </a:xfrm>
          <a:prstGeom prst="rect">
            <a:avLst/>
          </a:prstGeom>
          <a:noFill/>
          <a:ln/>
        </p:spPr>
        <p:txBody>
          <a:bodyPr wrap="square" lIns="0" tIns="0" rIns="0" bIns="0" rtlCol="0" anchor="ctr"/>
          <a:lstStyle/>
          <a:p>
            <a:pPr marL="0" indent="0">
              <a:buNone/>
            </a:pPr>
            <a:r>
              <a:rPr lang="en-US" sz="1450" b="1" dirty="0">
                <a:solidFill>
                  <a:srgbClr val="123A2D"/>
                </a:solidFill>
                <a:latin typeface="Cambria" pitchFamily="34" charset="0"/>
                <a:ea typeface="Cambria" pitchFamily="34" charset="-122"/>
                <a:cs typeface="Cambria" pitchFamily="34" charset="-120"/>
              </a:rPr>
              <a:t>Collaborations begun</a:t>
            </a:r>
            <a:endParaRPr lang="en-US" sz="1450" dirty="0"/>
          </a:p>
        </p:txBody>
      </p:sp>
      <p:sp>
        <p:nvSpPr>
          <p:cNvPr id="28" name="Text 21"/>
          <p:cNvSpPr txBox="1"/>
          <p:nvPr/>
        </p:nvSpPr>
        <p:spPr>
          <a:xfrm>
            <a:off x="4636008" y="3529584"/>
            <a:ext cx="3090672" cy="438912"/>
          </a:xfrm>
          <a:prstGeom prst="rect">
            <a:avLst/>
          </a:prstGeom>
          <a:noFill/>
          <a:ln/>
        </p:spPr>
        <p:txBody>
          <a:bodyPr wrap="square" lIns="0" tIns="0" rIns="0" bIns="0" rtlCol="0" anchor="ctr"/>
          <a:lstStyle/>
          <a:p>
            <a:pPr marL="0" indent="0">
              <a:lnSpc>
                <a:spcPts val="1400"/>
              </a:lnSpc>
              <a:buNone/>
            </a:pPr>
            <a:r>
              <a:rPr lang="en-US" sz="1150" dirty="0">
                <a:solidFill>
                  <a:srgbClr val="6B6154"/>
                </a:solidFill>
                <a:latin typeface="Calibri" pitchFamily="34" charset="0"/>
                <a:ea typeface="Calibri" pitchFamily="34" charset="-122"/>
                <a:cs typeface="Calibri" pitchFamily="34" charset="-120"/>
              </a:rPr>
              <a:t>And the thing that started them, which you will not remember later.</a:t>
            </a:r>
            <a:endParaRPr lang="en-US" sz="1150" dirty="0"/>
          </a:p>
        </p:txBody>
      </p:sp>
      <p:sp>
        <p:nvSpPr>
          <p:cNvPr id="29" name="Shape 22"/>
          <p:cNvSpPr/>
          <p:nvPr/>
        </p:nvSpPr>
        <p:spPr>
          <a:xfrm>
            <a:off x="8229600" y="2816352"/>
            <a:ext cx="3566160" cy="1207008"/>
          </a:xfrm>
          <a:prstGeom prst="roundRect">
            <a:avLst>
              <a:gd name="adj" fmla="val 6061"/>
            </a:avLst>
          </a:prstGeom>
          <a:solidFill>
            <a:srgbClr val="FFFFFF"/>
          </a:solidFill>
          <a:ln w="12700">
            <a:solidFill>
              <a:srgbClr val="F2E4C8"/>
            </a:solidFill>
            <a:prstDash val="solid"/>
          </a:ln>
          <a:effectLst>
            <a:outerShdw blurRad="76200" dist="12700" dir="5400000" algn="bl" rotWithShape="0">
              <a:srgbClr val="3B342B">
                <a:alpha val="14000"/>
              </a:srgbClr>
            </a:outerShdw>
          </a:effectLst>
        </p:spPr>
        <p:txBody>
          <a:bodyPr/>
          <a:lstStyle/>
          <a:p>
            <a:endParaRPr lang="en-AU"/>
          </a:p>
        </p:txBody>
      </p:sp>
      <p:sp>
        <p:nvSpPr>
          <p:cNvPr id="30" name="Shape 23"/>
          <p:cNvSpPr/>
          <p:nvPr/>
        </p:nvSpPr>
        <p:spPr>
          <a:xfrm>
            <a:off x="8467344" y="3035808"/>
            <a:ext cx="457200" cy="457200"/>
          </a:xfrm>
          <a:prstGeom prst="ellipse">
            <a:avLst/>
          </a:prstGeom>
          <a:solidFill>
            <a:srgbClr val="0E8C6A"/>
          </a:solidFill>
          <a:ln/>
        </p:spPr>
        <p:txBody>
          <a:bodyPr/>
          <a:lstStyle/>
          <a:p>
            <a:endParaRPr lang="en-AU"/>
          </a:p>
        </p:txBody>
      </p:sp>
      <p:pic>
        <p:nvPicPr>
          <p:cNvPr id="31" name="Image 5" descr="preencoded.png"/>
          <p:cNvPicPr>
            <a:picLocks noChangeAspect="1"/>
          </p:cNvPicPr>
          <p:nvPr/>
        </p:nvPicPr>
        <p:blipFill>
          <a:blip r:embed="rId8"/>
          <a:stretch>
            <a:fillRect/>
          </a:stretch>
        </p:blipFill>
        <p:spPr>
          <a:xfrm>
            <a:off x="8581644" y="3150108"/>
            <a:ext cx="228600" cy="228600"/>
          </a:xfrm>
          <a:prstGeom prst="rect">
            <a:avLst/>
          </a:prstGeom>
        </p:spPr>
      </p:pic>
      <p:sp>
        <p:nvSpPr>
          <p:cNvPr id="32" name="Text 24"/>
          <p:cNvSpPr txBox="1"/>
          <p:nvPr/>
        </p:nvSpPr>
        <p:spPr>
          <a:xfrm>
            <a:off x="9052560" y="3072384"/>
            <a:ext cx="2505456" cy="320040"/>
          </a:xfrm>
          <a:prstGeom prst="rect">
            <a:avLst/>
          </a:prstGeom>
          <a:noFill/>
          <a:ln/>
        </p:spPr>
        <p:txBody>
          <a:bodyPr wrap="square" lIns="0" tIns="0" rIns="0" bIns="0" rtlCol="0" anchor="ctr"/>
          <a:lstStyle/>
          <a:p>
            <a:pPr marL="0" indent="0">
              <a:buNone/>
            </a:pPr>
            <a:r>
              <a:rPr lang="en-US" sz="1450" b="1" dirty="0">
                <a:solidFill>
                  <a:srgbClr val="123A2D"/>
                </a:solidFill>
                <a:latin typeface="Cambria" pitchFamily="34" charset="0"/>
                <a:ea typeface="Cambria" pitchFamily="34" charset="-122"/>
                <a:cs typeface="Cambria" pitchFamily="34" charset="-120"/>
              </a:rPr>
              <a:t>Numbers with dates</a:t>
            </a:r>
            <a:endParaRPr lang="en-US" sz="1450" dirty="0"/>
          </a:p>
        </p:txBody>
      </p:sp>
      <p:sp>
        <p:nvSpPr>
          <p:cNvPr id="33" name="Text 25"/>
          <p:cNvSpPr txBox="1"/>
          <p:nvPr/>
        </p:nvSpPr>
        <p:spPr>
          <a:xfrm>
            <a:off x="8467344" y="3529584"/>
            <a:ext cx="3090672" cy="438912"/>
          </a:xfrm>
          <a:prstGeom prst="rect">
            <a:avLst/>
          </a:prstGeom>
          <a:noFill/>
          <a:ln/>
        </p:spPr>
        <p:txBody>
          <a:bodyPr wrap="square" lIns="0" tIns="0" rIns="0" bIns="0" rtlCol="0" anchor="ctr"/>
          <a:lstStyle/>
          <a:p>
            <a:pPr marL="0" indent="0">
              <a:lnSpc>
                <a:spcPts val="1400"/>
              </a:lnSpc>
              <a:buNone/>
            </a:pPr>
            <a:r>
              <a:rPr lang="en-US" sz="1150" dirty="0">
                <a:solidFill>
                  <a:srgbClr val="6B6154"/>
                </a:solidFill>
                <a:latin typeface="Calibri" pitchFamily="34" charset="0"/>
                <a:ea typeface="Calibri" pitchFamily="34" charset="-122"/>
                <a:cs typeface="Calibri" pitchFamily="34" charset="-120"/>
              </a:rPr>
              <a:t>Downloads, stars, dataset accesses — captured at a point in time.</a:t>
            </a:r>
            <a:endParaRPr lang="en-US" sz="1150" dirty="0"/>
          </a:p>
        </p:txBody>
      </p:sp>
      <p:sp>
        <p:nvSpPr>
          <p:cNvPr id="34" name="Shape 26"/>
          <p:cNvSpPr/>
          <p:nvPr/>
        </p:nvSpPr>
        <p:spPr>
          <a:xfrm>
            <a:off x="566928" y="4498848"/>
            <a:ext cx="11055096" cy="1024128"/>
          </a:xfrm>
          <a:prstGeom prst="roundRect">
            <a:avLst>
              <a:gd name="adj" fmla="val 7143"/>
            </a:avLst>
          </a:prstGeom>
          <a:solidFill>
            <a:srgbClr val="F2E4C8"/>
          </a:solidFill>
          <a:ln w="12700">
            <a:solidFill>
              <a:srgbClr val="F2E4C8"/>
            </a:solidFill>
            <a:prstDash val="solid"/>
          </a:ln>
        </p:spPr>
        <p:txBody>
          <a:bodyPr/>
          <a:lstStyle/>
          <a:p>
            <a:endParaRPr lang="en-AU"/>
          </a:p>
        </p:txBody>
      </p:sp>
      <p:sp>
        <p:nvSpPr>
          <p:cNvPr id="35" name="Text 27"/>
          <p:cNvSpPr txBox="1"/>
          <p:nvPr/>
        </p:nvSpPr>
        <p:spPr>
          <a:xfrm>
            <a:off x="914400" y="4645152"/>
            <a:ext cx="2743200" cy="320040"/>
          </a:xfrm>
          <a:prstGeom prst="rect">
            <a:avLst/>
          </a:prstGeom>
          <a:noFill/>
          <a:ln/>
        </p:spPr>
        <p:txBody>
          <a:bodyPr wrap="square" lIns="0" tIns="0" rIns="0" bIns="0" rtlCol="0" anchor="ctr"/>
          <a:lstStyle/>
          <a:p>
            <a:pPr marL="0" indent="0">
              <a:buNone/>
            </a:pPr>
            <a:r>
              <a:rPr lang="en-US" sz="1500" b="1" dirty="0">
                <a:solidFill>
                  <a:srgbClr val="123A2D"/>
                </a:solidFill>
                <a:latin typeface="Cambria" pitchFamily="34" charset="0"/>
                <a:ea typeface="Cambria" pitchFamily="34" charset="-122"/>
                <a:cs typeface="Cambria" pitchFamily="34" charset="-120"/>
              </a:rPr>
              <a:t>One sheet. Six columns.</a:t>
            </a:r>
            <a:endParaRPr lang="en-US" sz="1500" dirty="0"/>
          </a:p>
        </p:txBody>
      </p:sp>
      <p:sp>
        <p:nvSpPr>
          <p:cNvPr id="36" name="Shape 28"/>
          <p:cNvSpPr/>
          <p:nvPr/>
        </p:nvSpPr>
        <p:spPr>
          <a:xfrm>
            <a:off x="3675888" y="4626864"/>
            <a:ext cx="1261872" cy="384048"/>
          </a:xfrm>
          <a:prstGeom prst="roundRect">
            <a:avLst>
              <a:gd name="adj" fmla="val 14286"/>
            </a:avLst>
          </a:prstGeom>
          <a:solidFill>
            <a:srgbClr val="123A2D"/>
          </a:solidFill>
          <a:ln/>
        </p:spPr>
        <p:txBody>
          <a:bodyPr/>
          <a:lstStyle/>
          <a:p>
            <a:endParaRPr lang="en-AU"/>
          </a:p>
        </p:txBody>
      </p:sp>
      <p:sp>
        <p:nvSpPr>
          <p:cNvPr id="37" name="Text 29"/>
          <p:cNvSpPr txBox="1"/>
          <p:nvPr/>
        </p:nvSpPr>
        <p:spPr>
          <a:xfrm>
            <a:off x="3675888" y="4709160"/>
            <a:ext cx="1261872" cy="256032"/>
          </a:xfrm>
          <a:prstGeom prst="rect">
            <a:avLst/>
          </a:prstGeom>
          <a:noFill/>
          <a:ln/>
        </p:spPr>
        <p:txBody>
          <a:bodyPr wrap="square" lIns="0" tIns="0" rIns="0" bIns="0" rtlCol="0" anchor="ctr"/>
          <a:lstStyle/>
          <a:p>
            <a:pPr marL="0" indent="0" algn="ctr">
              <a:buNone/>
            </a:pPr>
            <a:r>
              <a:rPr lang="en-US" sz="1000" b="1" dirty="0">
                <a:solidFill>
                  <a:srgbClr val="F5E7C8"/>
                </a:solidFill>
                <a:latin typeface="Calibri" pitchFamily="34" charset="0"/>
                <a:ea typeface="Calibri" pitchFamily="34" charset="-122"/>
                <a:cs typeface="Calibri" pitchFamily="34" charset="-120"/>
              </a:rPr>
              <a:t>date</a:t>
            </a:r>
            <a:endParaRPr lang="en-US" sz="1000" dirty="0"/>
          </a:p>
        </p:txBody>
      </p:sp>
      <p:sp>
        <p:nvSpPr>
          <p:cNvPr id="38" name="Shape 30"/>
          <p:cNvSpPr/>
          <p:nvPr/>
        </p:nvSpPr>
        <p:spPr>
          <a:xfrm>
            <a:off x="5010912" y="4626864"/>
            <a:ext cx="1261872" cy="384048"/>
          </a:xfrm>
          <a:prstGeom prst="roundRect">
            <a:avLst>
              <a:gd name="adj" fmla="val 14286"/>
            </a:avLst>
          </a:prstGeom>
          <a:solidFill>
            <a:srgbClr val="123A2D"/>
          </a:solidFill>
          <a:ln/>
        </p:spPr>
        <p:txBody>
          <a:bodyPr/>
          <a:lstStyle/>
          <a:p>
            <a:endParaRPr lang="en-AU"/>
          </a:p>
        </p:txBody>
      </p:sp>
      <p:sp>
        <p:nvSpPr>
          <p:cNvPr id="39" name="Text 31"/>
          <p:cNvSpPr txBox="1"/>
          <p:nvPr/>
        </p:nvSpPr>
        <p:spPr>
          <a:xfrm>
            <a:off x="5010912" y="4709160"/>
            <a:ext cx="1261872" cy="256032"/>
          </a:xfrm>
          <a:prstGeom prst="rect">
            <a:avLst/>
          </a:prstGeom>
          <a:noFill/>
          <a:ln/>
        </p:spPr>
        <p:txBody>
          <a:bodyPr wrap="square" lIns="0" tIns="0" rIns="0" bIns="0" rtlCol="0" anchor="ctr"/>
          <a:lstStyle/>
          <a:p>
            <a:pPr marL="0" indent="0" algn="ctr">
              <a:buNone/>
            </a:pPr>
            <a:r>
              <a:rPr lang="en-US" sz="1000" b="1" dirty="0">
                <a:solidFill>
                  <a:srgbClr val="F5E7C8"/>
                </a:solidFill>
                <a:latin typeface="Calibri" pitchFamily="34" charset="0"/>
                <a:ea typeface="Calibri" pitchFamily="34" charset="-122"/>
                <a:cs typeface="Calibri" pitchFamily="34" charset="-120"/>
              </a:rPr>
              <a:t>what happened</a:t>
            </a:r>
            <a:endParaRPr lang="en-US" sz="1000" dirty="0"/>
          </a:p>
        </p:txBody>
      </p:sp>
      <p:sp>
        <p:nvSpPr>
          <p:cNvPr id="40" name="Shape 32"/>
          <p:cNvSpPr/>
          <p:nvPr/>
        </p:nvSpPr>
        <p:spPr>
          <a:xfrm>
            <a:off x="6345936" y="4626864"/>
            <a:ext cx="1261872" cy="384048"/>
          </a:xfrm>
          <a:prstGeom prst="roundRect">
            <a:avLst>
              <a:gd name="adj" fmla="val 14286"/>
            </a:avLst>
          </a:prstGeom>
          <a:solidFill>
            <a:srgbClr val="123A2D"/>
          </a:solidFill>
          <a:ln/>
        </p:spPr>
        <p:txBody>
          <a:bodyPr/>
          <a:lstStyle/>
          <a:p>
            <a:endParaRPr lang="en-AU"/>
          </a:p>
        </p:txBody>
      </p:sp>
      <p:sp>
        <p:nvSpPr>
          <p:cNvPr id="41" name="Text 33"/>
          <p:cNvSpPr txBox="1"/>
          <p:nvPr/>
        </p:nvSpPr>
        <p:spPr>
          <a:xfrm>
            <a:off x="6345936" y="4709160"/>
            <a:ext cx="1261872" cy="256032"/>
          </a:xfrm>
          <a:prstGeom prst="rect">
            <a:avLst/>
          </a:prstGeom>
          <a:noFill/>
          <a:ln/>
        </p:spPr>
        <p:txBody>
          <a:bodyPr wrap="square" lIns="0" tIns="0" rIns="0" bIns="0" rtlCol="0" anchor="ctr"/>
          <a:lstStyle/>
          <a:p>
            <a:pPr marL="0" indent="0" algn="ctr">
              <a:buNone/>
            </a:pPr>
            <a:r>
              <a:rPr lang="en-US" sz="1000" b="1" dirty="0">
                <a:solidFill>
                  <a:srgbClr val="F5E7C8"/>
                </a:solidFill>
                <a:latin typeface="Calibri" pitchFamily="34" charset="0"/>
                <a:ea typeface="Calibri" pitchFamily="34" charset="-122"/>
                <a:cs typeface="Calibri" pitchFamily="34" charset="-120"/>
              </a:rPr>
              <a:t>who</a:t>
            </a:r>
            <a:endParaRPr lang="en-US" sz="1000" dirty="0"/>
          </a:p>
        </p:txBody>
      </p:sp>
      <p:sp>
        <p:nvSpPr>
          <p:cNvPr id="42" name="Shape 34"/>
          <p:cNvSpPr/>
          <p:nvPr/>
        </p:nvSpPr>
        <p:spPr>
          <a:xfrm>
            <a:off x="7680960" y="4626864"/>
            <a:ext cx="1261872" cy="384048"/>
          </a:xfrm>
          <a:prstGeom prst="roundRect">
            <a:avLst>
              <a:gd name="adj" fmla="val 14286"/>
            </a:avLst>
          </a:prstGeom>
          <a:solidFill>
            <a:srgbClr val="123A2D"/>
          </a:solidFill>
          <a:ln/>
        </p:spPr>
        <p:txBody>
          <a:bodyPr/>
          <a:lstStyle/>
          <a:p>
            <a:endParaRPr lang="en-AU"/>
          </a:p>
        </p:txBody>
      </p:sp>
      <p:sp>
        <p:nvSpPr>
          <p:cNvPr id="43" name="Text 35"/>
          <p:cNvSpPr txBox="1"/>
          <p:nvPr/>
        </p:nvSpPr>
        <p:spPr>
          <a:xfrm>
            <a:off x="7680960" y="4709160"/>
            <a:ext cx="1261872" cy="256032"/>
          </a:xfrm>
          <a:prstGeom prst="rect">
            <a:avLst/>
          </a:prstGeom>
          <a:noFill/>
          <a:ln/>
        </p:spPr>
        <p:txBody>
          <a:bodyPr wrap="square" lIns="0" tIns="0" rIns="0" bIns="0" rtlCol="0" anchor="ctr"/>
          <a:lstStyle/>
          <a:p>
            <a:pPr marL="0" indent="0" algn="ctr">
              <a:buNone/>
            </a:pPr>
            <a:r>
              <a:rPr lang="en-US" sz="1000" b="1" dirty="0">
                <a:solidFill>
                  <a:srgbClr val="F5E7C8"/>
                </a:solidFill>
                <a:latin typeface="Calibri" pitchFamily="34" charset="0"/>
                <a:ea typeface="Calibri" pitchFamily="34" charset="-122"/>
                <a:cs typeface="Calibri" pitchFamily="34" charset="-120"/>
              </a:rPr>
              <a:t>type</a:t>
            </a:r>
            <a:endParaRPr lang="en-US" sz="1000" dirty="0"/>
          </a:p>
        </p:txBody>
      </p:sp>
      <p:sp>
        <p:nvSpPr>
          <p:cNvPr id="44" name="Shape 36"/>
          <p:cNvSpPr/>
          <p:nvPr/>
        </p:nvSpPr>
        <p:spPr>
          <a:xfrm>
            <a:off x="9015984" y="4626864"/>
            <a:ext cx="1261872" cy="384048"/>
          </a:xfrm>
          <a:prstGeom prst="roundRect">
            <a:avLst>
              <a:gd name="adj" fmla="val 14286"/>
            </a:avLst>
          </a:prstGeom>
          <a:solidFill>
            <a:srgbClr val="123A2D"/>
          </a:solidFill>
          <a:ln/>
        </p:spPr>
        <p:txBody>
          <a:bodyPr/>
          <a:lstStyle/>
          <a:p>
            <a:endParaRPr lang="en-AU"/>
          </a:p>
        </p:txBody>
      </p:sp>
      <p:sp>
        <p:nvSpPr>
          <p:cNvPr id="45" name="Text 37"/>
          <p:cNvSpPr txBox="1"/>
          <p:nvPr/>
        </p:nvSpPr>
        <p:spPr>
          <a:xfrm>
            <a:off x="9015984" y="4709160"/>
            <a:ext cx="1261872" cy="256032"/>
          </a:xfrm>
          <a:prstGeom prst="rect">
            <a:avLst/>
          </a:prstGeom>
          <a:noFill/>
          <a:ln/>
        </p:spPr>
        <p:txBody>
          <a:bodyPr wrap="square" lIns="0" tIns="0" rIns="0" bIns="0" rtlCol="0" anchor="ctr"/>
          <a:lstStyle/>
          <a:p>
            <a:pPr marL="0" indent="0" algn="ctr">
              <a:buNone/>
            </a:pPr>
            <a:r>
              <a:rPr lang="en-US" sz="1000" b="1" dirty="0">
                <a:solidFill>
                  <a:srgbClr val="F5E7C8"/>
                </a:solidFill>
                <a:latin typeface="Calibri" pitchFamily="34" charset="0"/>
                <a:ea typeface="Calibri" pitchFamily="34" charset="-122"/>
                <a:cs typeface="Calibri" pitchFamily="34" charset="-120"/>
              </a:rPr>
              <a:t>evidence link</a:t>
            </a:r>
            <a:endParaRPr lang="en-US" sz="1000" dirty="0"/>
          </a:p>
        </p:txBody>
      </p:sp>
      <p:sp>
        <p:nvSpPr>
          <p:cNvPr id="46" name="Shape 38"/>
          <p:cNvSpPr/>
          <p:nvPr/>
        </p:nvSpPr>
        <p:spPr>
          <a:xfrm>
            <a:off x="10351008" y="4626864"/>
            <a:ext cx="1261872" cy="384048"/>
          </a:xfrm>
          <a:prstGeom prst="roundRect">
            <a:avLst>
              <a:gd name="adj" fmla="val 14286"/>
            </a:avLst>
          </a:prstGeom>
          <a:solidFill>
            <a:srgbClr val="123A2D"/>
          </a:solidFill>
          <a:ln/>
        </p:spPr>
        <p:txBody>
          <a:bodyPr/>
          <a:lstStyle/>
          <a:p>
            <a:endParaRPr lang="en-AU"/>
          </a:p>
        </p:txBody>
      </p:sp>
      <p:sp>
        <p:nvSpPr>
          <p:cNvPr id="47" name="Text 39"/>
          <p:cNvSpPr txBox="1"/>
          <p:nvPr/>
        </p:nvSpPr>
        <p:spPr>
          <a:xfrm>
            <a:off x="10351008" y="4709160"/>
            <a:ext cx="1261872" cy="256032"/>
          </a:xfrm>
          <a:prstGeom prst="rect">
            <a:avLst/>
          </a:prstGeom>
          <a:noFill/>
          <a:ln/>
        </p:spPr>
        <p:txBody>
          <a:bodyPr wrap="square" lIns="0" tIns="0" rIns="0" bIns="0" rtlCol="0" anchor="ctr"/>
          <a:lstStyle/>
          <a:p>
            <a:pPr marL="0" indent="0" algn="ctr">
              <a:buNone/>
            </a:pPr>
            <a:r>
              <a:rPr lang="en-US" sz="1000" b="1" dirty="0">
                <a:solidFill>
                  <a:srgbClr val="F5E7C8"/>
                </a:solidFill>
                <a:latin typeface="Calibri" pitchFamily="34" charset="0"/>
                <a:ea typeface="Calibri" pitchFamily="34" charset="-122"/>
                <a:cs typeface="Calibri" pitchFamily="34" charset="-120"/>
              </a:rPr>
              <a:t>notes</a:t>
            </a:r>
            <a:endParaRPr lang="en-US" sz="1000" dirty="0"/>
          </a:p>
        </p:txBody>
      </p:sp>
      <p:sp>
        <p:nvSpPr>
          <p:cNvPr id="48" name="Text 40"/>
          <p:cNvSpPr txBox="1"/>
          <p:nvPr/>
        </p:nvSpPr>
        <p:spPr>
          <a:xfrm>
            <a:off x="914400" y="5102352"/>
            <a:ext cx="10332720" cy="320040"/>
          </a:xfrm>
          <a:prstGeom prst="rect">
            <a:avLst/>
          </a:prstGeom>
          <a:noFill/>
          <a:ln/>
        </p:spPr>
        <p:txBody>
          <a:bodyPr wrap="square" lIns="0" tIns="0" rIns="0" bIns="0" rtlCol="0" anchor="ctr"/>
          <a:lstStyle/>
          <a:p>
            <a:pPr marL="0" indent="0">
              <a:buNone/>
            </a:pPr>
            <a:r>
              <a:rPr lang="en-US" sz="1250" i="1" dirty="0">
                <a:solidFill>
                  <a:srgbClr val="3B342B"/>
                </a:solidFill>
                <a:latin typeface="Calibri" pitchFamily="34" charset="0"/>
                <a:ea typeface="Calibri" pitchFamily="34" charset="-122"/>
                <a:cs typeface="Calibri" pitchFamily="34" charset="-120"/>
              </a:rPr>
              <a:t>Screenshot the guideline page. Save the email. A link that worked in 2024 often does not in 2028 — evidence beats recollection.</a:t>
            </a:r>
            <a:endParaRPr lang="en-US" sz="1250" dirty="0"/>
          </a:p>
        </p:txBody>
      </p:sp>
      <p:sp>
        <p:nvSpPr>
          <p:cNvPr id="49" name="Text 41"/>
          <p:cNvSpPr txBox="1"/>
          <p:nvPr/>
        </p:nvSpPr>
        <p:spPr>
          <a:xfrm>
            <a:off x="566928" y="6327648"/>
            <a:ext cx="11057839" cy="292608"/>
          </a:xfrm>
          <a:prstGeom prst="rect">
            <a:avLst/>
          </a:prstGeom>
          <a:noFill/>
          <a:ln/>
        </p:spPr>
        <p:txBody>
          <a:bodyPr wrap="square" lIns="0" tIns="0" rIns="0" bIns="0" rtlCol="0" anchor="ctr"/>
          <a:lstStyle/>
          <a:p>
            <a:pPr marL="0" indent="0">
              <a:buNone/>
            </a:pPr>
            <a:r>
              <a:rPr lang="en-US" sz="1100" i="1" dirty="0">
                <a:solidFill>
                  <a:srgbClr val="6B6154"/>
                </a:solidFill>
                <a:latin typeface="Calibri" pitchFamily="34" charset="0"/>
                <a:ea typeface="Calibri" pitchFamily="34" charset="-122"/>
                <a:cs typeface="Calibri" pitchFamily="34" charset="-120"/>
              </a:rPr>
              <a:t>Then a recurring fifteen minutes in the calendar, once a month, called “update impact log”. That is the whole system.</a:t>
            </a:r>
            <a:endParaRPr lang="en-US" sz="11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123A2D"/>
        </a:solidFill>
        <a:effectLst/>
      </p:bgPr>
    </p:bg>
    <p:spTree>
      <p:nvGrpSpPr>
        <p:cNvPr id="1" name=""/>
        <p:cNvGrpSpPr/>
        <p:nvPr/>
      </p:nvGrpSpPr>
      <p:grpSpPr>
        <a:xfrm>
          <a:off x="0" y="0"/>
          <a:ext cx="0" cy="0"/>
          <a:chOff x="0" y="0"/>
          <a:chExt cx="0" cy="0"/>
        </a:xfrm>
      </p:grpSpPr>
      <p:sp>
        <p:nvSpPr>
          <p:cNvPr id="2" name="Text 0"/>
          <p:cNvSpPr txBox="1"/>
          <p:nvPr/>
        </p:nvSpPr>
        <p:spPr>
          <a:xfrm>
            <a:off x="566928" y="457200"/>
            <a:ext cx="7315200" cy="777240"/>
          </a:xfrm>
          <a:prstGeom prst="rect">
            <a:avLst/>
          </a:prstGeom>
          <a:noFill/>
          <a:ln/>
        </p:spPr>
        <p:txBody>
          <a:bodyPr wrap="square" lIns="0" tIns="0" rIns="0" bIns="0" rtlCol="0" anchor="ctr"/>
          <a:lstStyle/>
          <a:p>
            <a:pPr marL="0" indent="0">
              <a:buNone/>
            </a:pPr>
            <a:r>
              <a:rPr lang="en-US" sz="4000" b="1" dirty="0">
                <a:solidFill>
                  <a:srgbClr val="F0B050"/>
                </a:solidFill>
                <a:latin typeface="Cambria" pitchFamily="34" charset="0"/>
                <a:ea typeface="Cambria" pitchFamily="34" charset="-122"/>
                <a:cs typeface="Cambria" pitchFamily="34" charset="-120"/>
              </a:rPr>
              <a:t>Your turn</a:t>
            </a:r>
            <a:endParaRPr lang="en-US" sz="4000" dirty="0"/>
          </a:p>
        </p:txBody>
      </p:sp>
      <p:sp>
        <p:nvSpPr>
          <p:cNvPr id="3" name="Text 1"/>
          <p:cNvSpPr txBox="1"/>
          <p:nvPr/>
        </p:nvSpPr>
        <p:spPr>
          <a:xfrm>
            <a:off x="566928" y="1207008"/>
            <a:ext cx="8686800" cy="365760"/>
          </a:xfrm>
          <a:prstGeom prst="rect">
            <a:avLst/>
          </a:prstGeom>
          <a:noFill/>
          <a:ln/>
        </p:spPr>
        <p:txBody>
          <a:bodyPr wrap="square" lIns="0" tIns="0" rIns="0" bIns="0" rtlCol="0" anchor="ctr"/>
          <a:lstStyle/>
          <a:p>
            <a:pPr marL="0" indent="0">
              <a:buNone/>
            </a:pPr>
            <a:r>
              <a:rPr lang="en-US" sz="1700" i="1" dirty="0">
                <a:solidFill>
                  <a:srgbClr val="F5E7C8"/>
                </a:solidFill>
                <a:latin typeface="Cambria" pitchFamily="34" charset="0"/>
                <a:ea typeface="Cambria" pitchFamily="34" charset="-122"/>
                <a:cs typeface="Cambria" pitchFamily="34" charset="-120"/>
              </a:rPr>
              <a:t>Thirty minutes. The first one compounds; do it even if you do nothing else.</a:t>
            </a:r>
            <a:endParaRPr lang="en-US" sz="1700" dirty="0"/>
          </a:p>
        </p:txBody>
      </p:sp>
      <p:sp>
        <p:nvSpPr>
          <p:cNvPr id="4" name="Shape 2"/>
          <p:cNvSpPr/>
          <p:nvPr/>
        </p:nvSpPr>
        <p:spPr>
          <a:xfrm>
            <a:off x="566928" y="1911096"/>
            <a:ext cx="512064" cy="512064"/>
          </a:xfrm>
          <a:prstGeom prst="ellipse">
            <a:avLst/>
          </a:prstGeom>
          <a:solidFill>
            <a:srgbClr val="F0B050"/>
          </a:solidFill>
          <a:ln/>
        </p:spPr>
        <p:txBody>
          <a:bodyPr/>
          <a:lstStyle/>
          <a:p>
            <a:endParaRPr lang="en-AU"/>
          </a:p>
        </p:txBody>
      </p:sp>
      <p:sp>
        <p:nvSpPr>
          <p:cNvPr id="5" name="Text 3"/>
          <p:cNvSpPr txBox="1"/>
          <p:nvPr/>
        </p:nvSpPr>
        <p:spPr>
          <a:xfrm>
            <a:off x="566928" y="2002536"/>
            <a:ext cx="512064" cy="347472"/>
          </a:xfrm>
          <a:prstGeom prst="rect">
            <a:avLst/>
          </a:prstGeom>
          <a:noFill/>
          <a:ln/>
        </p:spPr>
        <p:txBody>
          <a:bodyPr wrap="square" lIns="0" tIns="0" rIns="0" bIns="0" rtlCol="0" anchor="ctr"/>
          <a:lstStyle/>
          <a:p>
            <a:pPr marL="0" indent="0" algn="ctr">
              <a:buNone/>
            </a:pPr>
            <a:r>
              <a:rPr lang="en-US" sz="1900" b="1" dirty="0">
                <a:solidFill>
                  <a:srgbClr val="123A2D"/>
                </a:solidFill>
                <a:latin typeface="Cambria" pitchFamily="34" charset="0"/>
                <a:ea typeface="Cambria" pitchFamily="34" charset="-122"/>
                <a:cs typeface="Cambria" pitchFamily="34" charset="-120"/>
              </a:rPr>
              <a:t>1</a:t>
            </a:r>
            <a:endParaRPr lang="en-US" sz="1900" dirty="0"/>
          </a:p>
        </p:txBody>
      </p:sp>
      <p:sp>
        <p:nvSpPr>
          <p:cNvPr id="6" name="Text 4"/>
          <p:cNvSpPr txBox="1"/>
          <p:nvPr/>
        </p:nvSpPr>
        <p:spPr>
          <a:xfrm>
            <a:off x="1298448" y="1892808"/>
            <a:ext cx="4480560" cy="365760"/>
          </a:xfrm>
          <a:prstGeom prst="rect">
            <a:avLst/>
          </a:prstGeom>
          <a:noFill/>
          <a:ln/>
        </p:spPr>
        <p:txBody>
          <a:bodyPr wrap="square" lIns="0" tIns="0" rIns="0" bIns="0" rtlCol="0" anchor="ctr"/>
          <a:lstStyle/>
          <a:p>
            <a:pPr marL="0" indent="0">
              <a:buNone/>
            </a:pPr>
            <a:r>
              <a:rPr lang="en-US" sz="1900" b="1" dirty="0">
                <a:solidFill>
                  <a:srgbClr val="FFFFFF"/>
                </a:solidFill>
                <a:latin typeface="Cambria" pitchFamily="34" charset="0"/>
                <a:ea typeface="Cambria" pitchFamily="34" charset="-122"/>
                <a:cs typeface="Cambria" pitchFamily="34" charset="-120"/>
              </a:rPr>
              <a:t>Set up the record</a:t>
            </a:r>
            <a:endParaRPr lang="en-US" sz="1900" dirty="0"/>
          </a:p>
        </p:txBody>
      </p:sp>
      <p:sp>
        <p:nvSpPr>
          <p:cNvPr id="7" name="Shape 5"/>
          <p:cNvSpPr/>
          <p:nvPr/>
        </p:nvSpPr>
        <p:spPr>
          <a:xfrm>
            <a:off x="5989320" y="1956816"/>
            <a:ext cx="868680" cy="292608"/>
          </a:xfrm>
          <a:prstGeom prst="roundRect">
            <a:avLst>
              <a:gd name="adj" fmla="val 18750"/>
            </a:avLst>
          </a:prstGeom>
          <a:solidFill>
            <a:srgbClr val="1B5140"/>
          </a:solidFill>
          <a:ln/>
        </p:spPr>
        <p:txBody>
          <a:bodyPr/>
          <a:lstStyle/>
          <a:p>
            <a:endParaRPr lang="en-AU"/>
          </a:p>
        </p:txBody>
      </p:sp>
      <p:sp>
        <p:nvSpPr>
          <p:cNvPr id="8" name="Text 6"/>
          <p:cNvSpPr txBox="1"/>
          <p:nvPr/>
        </p:nvSpPr>
        <p:spPr>
          <a:xfrm>
            <a:off x="5989320" y="2007108"/>
            <a:ext cx="868680" cy="228600"/>
          </a:xfrm>
          <a:prstGeom prst="rect">
            <a:avLst/>
          </a:prstGeom>
          <a:noFill/>
          <a:ln/>
        </p:spPr>
        <p:txBody>
          <a:bodyPr wrap="square" lIns="0" tIns="0" rIns="0" bIns="0" rtlCol="0" anchor="ctr"/>
          <a:lstStyle/>
          <a:p>
            <a:pPr marL="0" indent="0" algn="ctr">
              <a:buNone/>
            </a:pPr>
            <a:r>
              <a:rPr lang="en-US" sz="1100" b="1" dirty="0">
                <a:solidFill>
                  <a:srgbClr val="F0B050"/>
                </a:solidFill>
                <a:latin typeface="Calibri" pitchFamily="34" charset="0"/>
                <a:ea typeface="Calibri" pitchFamily="34" charset="-122"/>
                <a:cs typeface="Calibri" pitchFamily="34" charset="-120"/>
              </a:rPr>
              <a:t>15 min</a:t>
            </a:r>
            <a:endParaRPr lang="en-US" sz="1100" dirty="0"/>
          </a:p>
        </p:txBody>
      </p:sp>
      <p:sp>
        <p:nvSpPr>
          <p:cNvPr id="9" name="Text 7"/>
          <p:cNvSpPr txBox="1"/>
          <p:nvPr/>
        </p:nvSpPr>
        <p:spPr>
          <a:xfrm>
            <a:off x="1298448" y="2295144"/>
            <a:ext cx="10241280" cy="566928"/>
          </a:xfrm>
          <a:prstGeom prst="rect">
            <a:avLst/>
          </a:prstGeom>
          <a:noFill/>
          <a:ln/>
        </p:spPr>
        <p:txBody>
          <a:bodyPr wrap="square" lIns="0" tIns="0" rIns="0" bIns="0" rtlCol="0" anchor="ctr"/>
          <a:lstStyle/>
          <a:p>
            <a:pPr marL="0" indent="0">
              <a:lnSpc>
                <a:spcPts val="1800"/>
              </a:lnSpc>
              <a:buNone/>
            </a:pPr>
            <a:r>
              <a:rPr lang="en-US" sz="1350" dirty="0">
                <a:solidFill>
                  <a:srgbClr val="F5E7C8"/>
                </a:solidFill>
                <a:latin typeface="Calibri" pitchFamily="34" charset="0"/>
                <a:ea typeface="Calibri" pitchFamily="34" charset="-122"/>
                <a:cs typeface="Calibri" pitchFamily="34" charset="-120"/>
              </a:rPr>
              <a:t>ORCID iD, auto-update from Crossref, claim your Google Scholar profile, check your institutional record is complete. Put the iD in your email signature.</a:t>
            </a:r>
            <a:endParaRPr lang="en-US" sz="1350" dirty="0"/>
          </a:p>
        </p:txBody>
      </p:sp>
      <p:sp>
        <p:nvSpPr>
          <p:cNvPr id="10" name="Shape 8"/>
          <p:cNvSpPr/>
          <p:nvPr/>
        </p:nvSpPr>
        <p:spPr>
          <a:xfrm>
            <a:off x="566928" y="3172968"/>
            <a:ext cx="512064" cy="512064"/>
          </a:xfrm>
          <a:prstGeom prst="ellipse">
            <a:avLst/>
          </a:prstGeom>
          <a:solidFill>
            <a:srgbClr val="F0B050"/>
          </a:solidFill>
          <a:ln/>
        </p:spPr>
        <p:txBody>
          <a:bodyPr/>
          <a:lstStyle/>
          <a:p>
            <a:endParaRPr lang="en-AU"/>
          </a:p>
        </p:txBody>
      </p:sp>
      <p:sp>
        <p:nvSpPr>
          <p:cNvPr id="11" name="Text 9"/>
          <p:cNvSpPr txBox="1"/>
          <p:nvPr/>
        </p:nvSpPr>
        <p:spPr>
          <a:xfrm>
            <a:off x="566928" y="3264408"/>
            <a:ext cx="512064" cy="347472"/>
          </a:xfrm>
          <a:prstGeom prst="rect">
            <a:avLst/>
          </a:prstGeom>
          <a:noFill/>
          <a:ln/>
        </p:spPr>
        <p:txBody>
          <a:bodyPr wrap="square" lIns="0" tIns="0" rIns="0" bIns="0" rtlCol="0" anchor="ctr"/>
          <a:lstStyle/>
          <a:p>
            <a:pPr marL="0" indent="0" algn="ctr">
              <a:buNone/>
            </a:pPr>
            <a:r>
              <a:rPr lang="en-US" sz="1900" b="1" dirty="0">
                <a:solidFill>
                  <a:srgbClr val="123A2D"/>
                </a:solidFill>
                <a:latin typeface="Cambria" pitchFamily="34" charset="0"/>
                <a:ea typeface="Cambria" pitchFamily="34" charset="-122"/>
                <a:cs typeface="Cambria" pitchFamily="34" charset="-120"/>
              </a:rPr>
              <a:t>2</a:t>
            </a:r>
            <a:endParaRPr lang="en-US" sz="1900" dirty="0"/>
          </a:p>
        </p:txBody>
      </p:sp>
      <p:sp>
        <p:nvSpPr>
          <p:cNvPr id="12" name="Text 10"/>
          <p:cNvSpPr txBox="1"/>
          <p:nvPr/>
        </p:nvSpPr>
        <p:spPr>
          <a:xfrm>
            <a:off x="1298448" y="3154680"/>
            <a:ext cx="4480560" cy="365760"/>
          </a:xfrm>
          <a:prstGeom prst="rect">
            <a:avLst/>
          </a:prstGeom>
          <a:noFill/>
          <a:ln/>
        </p:spPr>
        <p:txBody>
          <a:bodyPr wrap="square" lIns="0" tIns="0" rIns="0" bIns="0" rtlCol="0" anchor="ctr"/>
          <a:lstStyle/>
          <a:p>
            <a:pPr marL="0" indent="0">
              <a:buNone/>
            </a:pPr>
            <a:r>
              <a:rPr lang="en-US" sz="1900" b="1" dirty="0">
                <a:solidFill>
                  <a:srgbClr val="FFFFFF"/>
                </a:solidFill>
                <a:latin typeface="Cambria" pitchFamily="34" charset="0"/>
                <a:ea typeface="Cambria" pitchFamily="34" charset="-122"/>
                <a:cs typeface="Cambria" pitchFamily="34" charset="-120"/>
              </a:rPr>
              <a:t>Draft the impact statement</a:t>
            </a:r>
            <a:endParaRPr lang="en-US" sz="1900" dirty="0"/>
          </a:p>
        </p:txBody>
      </p:sp>
      <p:sp>
        <p:nvSpPr>
          <p:cNvPr id="13" name="Shape 11"/>
          <p:cNvSpPr/>
          <p:nvPr/>
        </p:nvSpPr>
        <p:spPr>
          <a:xfrm>
            <a:off x="5989320" y="3218688"/>
            <a:ext cx="868680" cy="292608"/>
          </a:xfrm>
          <a:prstGeom prst="roundRect">
            <a:avLst>
              <a:gd name="adj" fmla="val 18750"/>
            </a:avLst>
          </a:prstGeom>
          <a:solidFill>
            <a:srgbClr val="1B5140"/>
          </a:solidFill>
          <a:ln/>
        </p:spPr>
        <p:txBody>
          <a:bodyPr/>
          <a:lstStyle/>
          <a:p>
            <a:endParaRPr lang="en-AU"/>
          </a:p>
        </p:txBody>
      </p:sp>
      <p:sp>
        <p:nvSpPr>
          <p:cNvPr id="14" name="Text 12"/>
          <p:cNvSpPr txBox="1"/>
          <p:nvPr/>
        </p:nvSpPr>
        <p:spPr>
          <a:xfrm>
            <a:off x="5989320" y="3268980"/>
            <a:ext cx="868680" cy="228600"/>
          </a:xfrm>
          <a:prstGeom prst="rect">
            <a:avLst/>
          </a:prstGeom>
          <a:noFill/>
          <a:ln/>
        </p:spPr>
        <p:txBody>
          <a:bodyPr wrap="square" lIns="0" tIns="0" rIns="0" bIns="0" rtlCol="0" anchor="ctr"/>
          <a:lstStyle/>
          <a:p>
            <a:pPr marL="0" indent="0" algn="ctr">
              <a:buNone/>
            </a:pPr>
            <a:r>
              <a:rPr lang="en-US" sz="1100" b="1" dirty="0">
                <a:solidFill>
                  <a:srgbClr val="F0B050"/>
                </a:solidFill>
                <a:latin typeface="Calibri" pitchFamily="34" charset="0"/>
                <a:ea typeface="Calibri" pitchFamily="34" charset="-122"/>
                <a:cs typeface="Calibri" pitchFamily="34" charset="-120"/>
              </a:rPr>
              <a:t>10 min</a:t>
            </a:r>
            <a:endParaRPr lang="en-US" sz="1100" dirty="0"/>
          </a:p>
        </p:txBody>
      </p:sp>
      <p:sp>
        <p:nvSpPr>
          <p:cNvPr id="15" name="Text 13"/>
          <p:cNvSpPr txBox="1"/>
          <p:nvPr/>
        </p:nvSpPr>
        <p:spPr>
          <a:xfrm>
            <a:off x="1298448" y="3557016"/>
            <a:ext cx="10241280" cy="566928"/>
          </a:xfrm>
          <a:prstGeom prst="rect">
            <a:avLst/>
          </a:prstGeom>
          <a:noFill/>
          <a:ln/>
        </p:spPr>
        <p:txBody>
          <a:bodyPr wrap="square" lIns="0" tIns="0" rIns="0" bIns="0" rtlCol="0" anchor="ctr"/>
          <a:lstStyle/>
          <a:p>
            <a:pPr marL="0" indent="0">
              <a:lnSpc>
                <a:spcPts val="1800"/>
              </a:lnSpc>
              <a:buNone/>
            </a:pPr>
            <a:r>
              <a:rPr lang="en-US" sz="1350" dirty="0">
                <a:solidFill>
                  <a:srgbClr val="F5E7C8"/>
                </a:solidFill>
                <a:latin typeface="Calibri" pitchFamily="34" charset="0"/>
                <a:ea typeface="Calibri" pitchFamily="34" charset="-122"/>
                <a:cs typeface="Calibri" pitchFamily="34" charset="-120"/>
              </a:rPr>
              <a:t>About 150 words: PROBLEM · WORK · CHANGE · EVIDENCE. Write it even if the honest answer to CHANGE is “nobody yet, but the group that would is X.”</a:t>
            </a:r>
            <a:endParaRPr lang="en-US" sz="1350" dirty="0"/>
          </a:p>
        </p:txBody>
      </p:sp>
      <p:sp>
        <p:nvSpPr>
          <p:cNvPr id="16" name="Shape 14"/>
          <p:cNvSpPr/>
          <p:nvPr/>
        </p:nvSpPr>
        <p:spPr>
          <a:xfrm>
            <a:off x="566928" y="4434840"/>
            <a:ext cx="512064" cy="512064"/>
          </a:xfrm>
          <a:prstGeom prst="ellipse">
            <a:avLst/>
          </a:prstGeom>
          <a:solidFill>
            <a:srgbClr val="F0B050"/>
          </a:solidFill>
          <a:ln/>
        </p:spPr>
        <p:txBody>
          <a:bodyPr/>
          <a:lstStyle/>
          <a:p>
            <a:endParaRPr lang="en-AU"/>
          </a:p>
        </p:txBody>
      </p:sp>
      <p:sp>
        <p:nvSpPr>
          <p:cNvPr id="17" name="Text 15"/>
          <p:cNvSpPr txBox="1"/>
          <p:nvPr/>
        </p:nvSpPr>
        <p:spPr>
          <a:xfrm>
            <a:off x="566928" y="4526280"/>
            <a:ext cx="512064" cy="347472"/>
          </a:xfrm>
          <a:prstGeom prst="rect">
            <a:avLst/>
          </a:prstGeom>
          <a:noFill/>
          <a:ln/>
        </p:spPr>
        <p:txBody>
          <a:bodyPr wrap="square" lIns="0" tIns="0" rIns="0" bIns="0" rtlCol="0" anchor="ctr"/>
          <a:lstStyle/>
          <a:p>
            <a:pPr marL="0" indent="0" algn="ctr">
              <a:buNone/>
            </a:pPr>
            <a:r>
              <a:rPr lang="en-US" sz="1900" b="1" dirty="0">
                <a:solidFill>
                  <a:srgbClr val="123A2D"/>
                </a:solidFill>
                <a:latin typeface="Cambria" pitchFamily="34" charset="0"/>
                <a:ea typeface="Cambria" pitchFamily="34" charset="-122"/>
                <a:cs typeface="Cambria" pitchFamily="34" charset="-120"/>
              </a:rPr>
              <a:t>3</a:t>
            </a:r>
            <a:endParaRPr lang="en-US" sz="1900" dirty="0"/>
          </a:p>
        </p:txBody>
      </p:sp>
      <p:sp>
        <p:nvSpPr>
          <p:cNvPr id="18" name="Text 16"/>
          <p:cNvSpPr txBox="1"/>
          <p:nvPr/>
        </p:nvSpPr>
        <p:spPr>
          <a:xfrm>
            <a:off x="1298448" y="4416552"/>
            <a:ext cx="4480560" cy="365760"/>
          </a:xfrm>
          <a:prstGeom prst="rect">
            <a:avLst/>
          </a:prstGeom>
          <a:noFill/>
          <a:ln/>
        </p:spPr>
        <p:txBody>
          <a:bodyPr wrap="square" lIns="0" tIns="0" rIns="0" bIns="0" rtlCol="0" anchor="ctr"/>
          <a:lstStyle/>
          <a:p>
            <a:pPr marL="0" indent="0">
              <a:buNone/>
            </a:pPr>
            <a:r>
              <a:rPr lang="en-US" sz="1900" b="1" dirty="0">
                <a:solidFill>
                  <a:srgbClr val="FFFFFF"/>
                </a:solidFill>
                <a:latin typeface="Cambria" pitchFamily="34" charset="0"/>
                <a:ea typeface="Cambria" pitchFamily="34" charset="-122"/>
                <a:cs typeface="Cambria" pitchFamily="34" charset="-120"/>
              </a:rPr>
              <a:t>Start the tracking file</a:t>
            </a:r>
            <a:endParaRPr lang="en-US" sz="1900" dirty="0"/>
          </a:p>
        </p:txBody>
      </p:sp>
      <p:sp>
        <p:nvSpPr>
          <p:cNvPr id="19" name="Shape 17"/>
          <p:cNvSpPr/>
          <p:nvPr/>
        </p:nvSpPr>
        <p:spPr>
          <a:xfrm>
            <a:off x="5989320" y="4480560"/>
            <a:ext cx="868680" cy="292608"/>
          </a:xfrm>
          <a:prstGeom prst="roundRect">
            <a:avLst>
              <a:gd name="adj" fmla="val 18750"/>
            </a:avLst>
          </a:prstGeom>
          <a:solidFill>
            <a:srgbClr val="1B5140"/>
          </a:solidFill>
          <a:ln/>
        </p:spPr>
        <p:txBody>
          <a:bodyPr/>
          <a:lstStyle/>
          <a:p>
            <a:endParaRPr lang="en-AU"/>
          </a:p>
        </p:txBody>
      </p:sp>
      <p:sp>
        <p:nvSpPr>
          <p:cNvPr id="20" name="Text 18"/>
          <p:cNvSpPr txBox="1"/>
          <p:nvPr/>
        </p:nvSpPr>
        <p:spPr>
          <a:xfrm>
            <a:off x="5989320" y="4530852"/>
            <a:ext cx="868680" cy="228600"/>
          </a:xfrm>
          <a:prstGeom prst="rect">
            <a:avLst/>
          </a:prstGeom>
          <a:noFill/>
          <a:ln/>
        </p:spPr>
        <p:txBody>
          <a:bodyPr wrap="square" lIns="0" tIns="0" rIns="0" bIns="0" rtlCol="0" anchor="ctr"/>
          <a:lstStyle/>
          <a:p>
            <a:pPr marL="0" indent="0" algn="ctr">
              <a:buNone/>
            </a:pPr>
            <a:r>
              <a:rPr lang="en-US" sz="1100" b="1" dirty="0">
                <a:solidFill>
                  <a:srgbClr val="F0B050"/>
                </a:solidFill>
                <a:latin typeface="Calibri" pitchFamily="34" charset="0"/>
                <a:ea typeface="Calibri" pitchFamily="34" charset="-122"/>
                <a:cs typeface="Calibri" pitchFamily="34" charset="-120"/>
              </a:rPr>
              <a:t>5 min</a:t>
            </a:r>
            <a:endParaRPr lang="en-US" sz="1100" dirty="0"/>
          </a:p>
        </p:txBody>
      </p:sp>
      <p:sp>
        <p:nvSpPr>
          <p:cNvPr id="21" name="Text 19"/>
          <p:cNvSpPr txBox="1"/>
          <p:nvPr/>
        </p:nvSpPr>
        <p:spPr>
          <a:xfrm>
            <a:off x="1298448" y="4818888"/>
            <a:ext cx="10241280" cy="566928"/>
          </a:xfrm>
          <a:prstGeom prst="rect">
            <a:avLst/>
          </a:prstGeom>
          <a:noFill/>
          <a:ln/>
        </p:spPr>
        <p:txBody>
          <a:bodyPr wrap="square" lIns="0" tIns="0" rIns="0" bIns="0" rtlCol="0" anchor="ctr"/>
          <a:lstStyle/>
          <a:p>
            <a:pPr marL="0" indent="0">
              <a:lnSpc>
                <a:spcPts val="1800"/>
              </a:lnSpc>
              <a:buNone/>
            </a:pPr>
            <a:r>
              <a:rPr lang="en-US" sz="1350" dirty="0">
                <a:solidFill>
                  <a:srgbClr val="F5E7C8"/>
                </a:solidFill>
                <a:latin typeface="Calibri" pitchFamily="34" charset="0"/>
                <a:ea typeface="Calibri" pitchFamily="34" charset="-122"/>
                <a:cs typeface="Calibri" pitchFamily="34" charset="-120"/>
              </a:rPr>
              <a:t>Six columns, seeded with everything you can remember from the last twelve months. Then book fifteen minutes a month to keep it alive.</a:t>
            </a:r>
            <a:endParaRPr lang="en-US" sz="1350" dirty="0"/>
          </a:p>
        </p:txBody>
      </p:sp>
      <p:sp>
        <p:nvSpPr>
          <p:cNvPr id="22" name="Shape 20"/>
          <p:cNvSpPr/>
          <p:nvPr/>
        </p:nvSpPr>
        <p:spPr>
          <a:xfrm>
            <a:off x="566928" y="5669280"/>
            <a:ext cx="11055096" cy="0"/>
          </a:xfrm>
          <a:prstGeom prst="line">
            <a:avLst/>
          </a:prstGeom>
          <a:noFill/>
          <a:ln w="19050">
            <a:solidFill>
              <a:srgbClr val="1B5140"/>
            </a:solidFill>
            <a:prstDash val="solid"/>
          </a:ln>
        </p:spPr>
        <p:txBody>
          <a:bodyPr/>
          <a:lstStyle/>
          <a:p>
            <a:endParaRPr lang="en-AU"/>
          </a:p>
        </p:txBody>
      </p:sp>
      <p:pic>
        <p:nvPicPr>
          <p:cNvPr id="23" name="Image 0" descr="preencoded.png"/>
          <p:cNvPicPr>
            <a:picLocks noChangeAspect="1"/>
          </p:cNvPicPr>
          <p:nvPr/>
        </p:nvPicPr>
        <p:blipFill>
          <a:blip r:embed="rId3"/>
          <a:stretch>
            <a:fillRect/>
          </a:stretch>
        </p:blipFill>
        <p:spPr>
          <a:xfrm>
            <a:off x="566928" y="5907024"/>
            <a:ext cx="237744" cy="237744"/>
          </a:xfrm>
          <a:prstGeom prst="rect">
            <a:avLst/>
          </a:prstGeom>
        </p:spPr>
      </p:pic>
      <p:sp>
        <p:nvSpPr>
          <p:cNvPr id="24" name="Text 21"/>
          <p:cNvSpPr txBox="1"/>
          <p:nvPr/>
        </p:nvSpPr>
        <p:spPr>
          <a:xfrm>
            <a:off x="932688" y="5870448"/>
            <a:ext cx="10607040" cy="320040"/>
          </a:xfrm>
          <a:prstGeom prst="rect">
            <a:avLst/>
          </a:prstGeom>
          <a:noFill/>
          <a:ln/>
        </p:spPr>
        <p:txBody>
          <a:bodyPr wrap="square" lIns="0" tIns="0" rIns="0" bIns="0" rtlCol="0" anchor="ctr"/>
          <a:lstStyle/>
          <a:p>
            <a:pPr marL="0" indent="0">
              <a:buNone/>
            </a:pPr>
            <a:r>
              <a:rPr lang="en-US" sz="1400" b="1" dirty="0">
                <a:solidFill>
                  <a:srgbClr val="E8604C"/>
                </a:solidFill>
                <a:latin typeface="Calibri" pitchFamily="34" charset="0"/>
                <a:ea typeface="Calibri" pitchFamily="34" charset="-122"/>
                <a:cs typeface="Calibri" pitchFamily="34" charset="-120"/>
              </a:rPr>
              <a:t>Then goals on the board — verb + deliverable + size — and the timer starts on time.</a:t>
            </a:r>
            <a:endParaRPr lang="en-US" sz="14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19</TotalTime>
  <Words>1483</Words>
  <Application>Microsoft Macintosh PowerPoint</Application>
  <PresentationFormat>Widescreen</PresentationFormat>
  <Paragraphs>149</Paragraphs>
  <Slides>7</Slides>
  <Notes>7</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7</vt:i4>
      </vt:variant>
    </vt:vector>
  </HeadingPairs>
  <TitlesOfParts>
    <vt:vector size="11" baseType="lpstr">
      <vt:lpstr>Arial</vt:lpstr>
      <vt:lpstr>Calibri</vt:lpstr>
      <vt:lpstr>Cambria</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WAGademy — Research impact</dc:title>
  <dc:subject>PptxGenJS Presentation</dc:subject>
  <dc:creator>Michèle Masson-Trottier</dc:creator>
  <cp:lastModifiedBy>Michèle Masson-Trottier</cp:lastModifiedBy>
  <cp:revision>2</cp:revision>
  <dcterms:created xsi:type="dcterms:W3CDTF">2026-09-08T03:17:23Z</dcterms:created>
  <dcterms:modified xsi:type="dcterms:W3CDTF">2026-09-08T04:43:22Z</dcterms:modified>
</cp:coreProperties>
</file>